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BBF59A1_69B24C98.xml" ContentType="application/vnd.ms-powerpoint.comments+xml"/>
  <Override PartName="/ppt/notesSlides/notesSlide3.xml" ContentType="application/vnd.openxmlformats-officedocument.presentationml.notesSlide+xml"/>
  <Override PartName="/ppt/comments/modernComment_7BBF5A2B_9EE19F95.xml" ContentType="application/vnd.ms-powerpoint.comments+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899" r:id="rId4"/>
    <p:sldMasterId id="2147484875" r:id="rId5"/>
    <p:sldMasterId id="2147483832" r:id="rId6"/>
    <p:sldMasterId id="2147483801" r:id="rId7"/>
    <p:sldMasterId id="2147483660" r:id="rId8"/>
    <p:sldMasterId id="2147484912" r:id="rId9"/>
  </p:sldMasterIdLst>
  <p:notesMasterIdLst>
    <p:notesMasterId r:id="rId42"/>
  </p:notesMasterIdLst>
  <p:handoutMasterIdLst>
    <p:handoutMasterId r:id="rId43"/>
  </p:handoutMasterIdLst>
  <p:sldIdLst>
    <p:sldId id="2076138079" r:id="rId10"/>
    <p:sldId id="2076137889" r:id="rId11"/>
    <p:sldId id="2076138027" r:id="rId12"/>
    <p:sldId id="2076138090" r:id="rId13"/>
    <p:sldId id="2076138091" r:id="rId14"/>
    <p:sldId id="2076138092" r:id="rId15"/>
    <p:sldId id="2076138080" r:id="rId16"/>
    <p:sldId id="2076138061" r:id="rId17"/>
    <p:sldId id="2076138062" r:id="rId18"/>
    <p:sldId id="2076138103" r:id="rId19"/>
    <p:sldId id="1764" r:id="rId20"/>
    <p:sldId id="2076137516" r:id="rId21"/>
    <p:sldId id="2076137489" r:id="rId22"/>
    <p:sldId id="2076138109" r:id="rId23"/>
    <p:sldId id="2076138105" r:id="rId24"/>
    <p:sldId id="2076138106" r:id="rId25"/>
    <p:sldId id="2076138107" r:id="rId26"/>
    <p:sldId id="2076138129" r:id="rId27"/>
    <p:sldId id="2076138111" r:id="rId28"/>
    <p:sldId id="2076138127" r:id="rId29"/>
    <p:sldId id="2076138112" r:id="rId30"/>
    <p:sldId id="2076138113" r:id="rId31"/>
    <p:sldId id="2076138125" r:id="rId32"/>
    <p:sldId id="2076138108" r:id="rId33"/>
    <p:sldId id="2076138131" r:id="rId34"/>
    <p:sldId id="2076138072" r:id="rId35"/>
    <p:sldId id="2076138069" r:id="rId36"/>
    <p:sldId id="2076138039" r:id="rId37"/>
    <p:sldId id="2076138068" r:id="rId38"/>
    <p:sldId id="2076138101" r:id="rId39"/>
    <p:sldId id="2076138126" r:id="rId40"/>
    <p:sldId id="1763" r:id="rId41"/>
  </p:sldIdLst>
  <p:sldSz cx="12192000" cy="6858000"/>
  <p:notesSz cx="6858000" cy="14001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EDF94A17-4066-5C70-F958-305D8EB28CF5}" name="Kristen Baker (Red Door Collaborative LLC)" initials="KB(DCL" userId="S::v-krbake@microsoft.com::ae0ac70e-0884-4dbf-aa82-b2610f6b5a47" providerId="AD"/>
  <p188:author id="{06FA5D42-F629-6103-D545-20B1E644A34D}" name="Kristen Baker" initials="KB" userId="Kristen Baker" providerId="None"/>
  <p188:author id="{5BCEA088-214E-5721-0042-0E63ABD2E4C2}" name="Pratibha Sood" initials="PS" userId="S::prsood@microsoft.com::757de0c6-7155-45cc-8575-9f822407d213" providerId="AD"/>
  <p188:author id="{DE7F438D-A75D-57BC-E03F-807C4D91F655}" name="Abdul Sheik" initials="AS" userId="S::absheik@microsoft.com::74e933d6-6494-48b2-9cce-d7738aaf4042" providerId="AD"/>
  <p188:author id="{6F201E94-119A-3AB0-099D-057166DBF2C6}" name="Michael Venables" initials="MV" userId="S::michael@reddoorcollaborative.com::79085841-8915-4cac-bb8d-8c27ec1fb837" providerId="AD"/>
  <p188:author id="{2EBAD1AD-5385-5FA5-DD8E-6C0153B74D89}" name="David Stanford" initials="DS" userId="S::dastanfo@microsoft.com::fc0df002-e469-420d-a562-827a46dd8a68" providerId="AD"/>
  <p188:author id="{B0CF86C0-48AD-4ECD-A6AE-8E5DC4DCFB09}" name="Michael Venables" initials="MV" userId="Michael Venables" providerId="None"/>
  <p188:author id="{56DD6BCD-9047-AF25-0A4E-FEE14F080A4B}" name="Kristen@reddoorcollaborative.com" initials="K" userId="Kristen@reddoorcollaborative.com" providerId="None"/>
  <p188:author id="{837B5DD6-6ED0-2D29-F449-351219C6E8FB}" name="Brian Blanchard (AZURE PNP)" initials="BP" userId="S::brblanch@microsoft.com::8d4157a8-64e6-4b97-b092-1526621426f9" providerId="AD"/>
  <p188:author id="{D52127E1-442E-A81D-328E-9B4F29A132C7}" name="Jason Roberts" initials="JR" userId="S::jasonr@microsoft.com::ff1d01c7-208b-4c92-bd26-cd19afbb96c4" providerId="AD"/>
  <p188:author id="{1C5FF8E4-88D1-E0FC-C96B-45D9EC863C1A}" name="Deepa Athre" initials="DA" userId="S::deathre@microsoft.com::76c56e96-477b-45c0-a1fd-bc83f92d7f9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ael Venables" initials="MV" lastIdx="5" clrIdx="0">
    <p:extLst>
      <p:ext uri="{19B8F6BF-5375-455C-9EA6-DF929625EA0E}">
        <p15:presenceInfo xmlns:p15="http://schemas.microsoft.com/office/powerpoint/2012/main" userId="Michael Venab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BE8FF"/>
    <a:srgbClr val="4FE7FF"/>
    <a:srgbClr val="50E6FF"/>
    <a:srgbClr val="D83B01"/>
    <a:srgbClr val="9BF00B"/>
    <a:srgbClr val="0078D4"/>
    <a:srgbClr val="737373"/>
    <a:srgbClr val="243A5E"/>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85" autoAdjust="0"/>
    <p:restoredTop sz="72537" autoAdjust="0"/>
  </p:normalViewPr>
  <p:slideViewPr>
    <p:cSldViewPr snapToGrid="0">
      <p:cViewPr varScale="1">
        <p:scale>
          <a:sx n="79" d="100"/>
          <a:sy n="79" d="100"/>
        </p:scale>
        <p:origin x="1302" y="78"/>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6/11/relationships/changesInfo" Target="changesInfos/changesInfo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eshkumar Rajarathinavel" userId="b1bcb14f-06c0-4acd-ae8b-4a00bed86608" providerId="ADAL" clId="{095D693D-CC2D-4C9E-8FC2-2D66A55E31E1}"/>
    <pc:docChg chg="modSld">
      <pc:chgData name="Maheshkumar Rajarathinavel" userId="b1bcb14f-06c0-4acd-ae8b-4a00bed86608" providerId="ADAL" clId="{095D693D-CC2D-4C9E-8FC2-2D66A55E31E1}" dt="2020-11-13T17:27:04.320" v="4" actId="6549"/>
      <pc:docMkLst>
        <pc:docMk/>
      </pc:docMkLst>
      <pc:sldChg chg="modNotesTx">
        <pc:chgData name="Maheshkumar Rajarathinavel" userId="b1bcb14f-06c0-4acd-ae8b-4a00bed86608" providerId="ADAL" clId="{095D693D-CC2D-4C9E-8FC2-2D66A55E31E1}" dt="2020-11-13T17:27:00.073" v="3" actId="6549"/>
        <pc:sldMkLst>
          <pc:docMk/>
          <pc:sldMk cId="1787215269" sldId="2076138061"/>
        </pc:sldMkLst>
      </pc:sldChg>
      <pc:sldChg chg="modNotesTx">
        <pc:chgData name="Maheshkumar Rajarathinavel" userId="b1bcb14f-06c0-4acd-ae8b-4a00bed86608" providerId="ADAL" clId="{095D693D-CC2D-4C9E-8FC2-2D66A55E31E1}" dt="2020-11-13T17:27:04.320" v="4" actId="6549"/>
        <pc:sldMkLst>
          <pc:docMk/>
          <pc:sldMk cId="386969994" sldId="2076138062"/>
        </pc:sldMkLst>
      </pc:sldChg>
      <pc:sldChg chg="modNotesTx">
        <pc:chgData name="Maheshkumar Rajarathinavel" userId="b1bcb14f-06c0-4acd-ae8b-4a00bed86608" providerId="ADAL" clId="{095D693D-CC2D-4C9E-8FC2-2D66A55E31E1}" dt="2020-11-13T17:26:51.021" v="0" actId="6549"/>
        <pc:sldMkLst>
          <pc:docMk/>
          <pc:sldMk cId="2156756397" sldId="2076138090"/>
        </pc:sldMkLst>
      </pc:sldChg>
      <pc:sldChg chg="modNotesTx">
        <pc:chgData name="Maheshkumar Rajarathinavel" userId="b1bcb14f-06c0-4acd-ae8b-4a00bed86608" providerId="ADAL" clId="{095D693D-CC2D-4C9E-8FC2-2D66A55E31E1}" dt="2020-11-13T17:26:54.383" v="1" actId="6549"/>
        <pc:sldMkLst>
          <pc:docMk/>
          <pc:sldMk cId="559123446" sldId="2076138091"/>
        </pc:sldMkLst>
      </pc:sldChg>
      <pc:sldChg chg="modNotesTx">
        <pc:chgData name="Maheshkumar Rajarathinavel" userId="b1bcb14f-06c0-4acd-ae8b-4a00bed86608" providerId="ADAL" clId="{095D693D-CC2D-4C9E-8FC2-2D66A55E31E1}" dt="2020-11-13T17:26:56.916" v="2" actId="6549"/>
        <pc:sldMkLst>
          <pc:docMk/>
          <pc:sldMk cId="4185696343" sldId="2076138092"/>
        </pc:sldMkLst>
      </pc:sldChg>
    </pc:docChg>
  </pc:docChgLst>
</pc:chgInfo>
</file>

<file path=ppt/comments/modernComment_7BBF59A1_69B24C98.xml><?xml version="1.0" encoding="utf-8"?>
<p188:cmLst xmlns:a="http://schemas.openxmlformats.org/drawingml/2006/main" xmlns:r="http://schemas.openxmlformats.org/officeDocument/2006/relationships" xmlns:p188="http://schemas.microsoft.com/office/powerpoint/2018/8/main">
  <p188:cm id="{F50B4B81-5A44-4DC0-A10C-36B5464C37D2}" authorId="{DE7F438D-A75D-57BC-E03F-807C4D91F655}" created="2020-05-12T18:39:25.685">
    <ac:deMkLst xmlns:ac="http://schemas.microsoft.com/office/drawing/2013/main/command">
      <pc:docMk xmlns:pc="http://schemas.microsoft.com/office/powerpoint/2013/main/command"/>
      <pc:sldMk xmlns:pc="http://schemas.microsoft.com/office/powerpoint/2013/main/command" cId="1773292696" sldId="2076137889"/>
      <ac:spMk id="2" creationId="{D0D79292-2676-3343-A684-812C7C4DB8CE}"/>
    </ac:deMkLst>
    <p188:replyLst>
      <p188:reply id="{36C6F6A0-5D7B-4295-843F-5BC9186B1A3C}" authorId="{B1B13206-C053-DE6D-4010-8D658BF8A1F9}" created="2020-05-12T20:09:44.786">
        <p188:txBody>
          <a:bodyPr/>
          <a:lstStyle/>
          <a:p>
            <a:r>
              <a:rPr lang="en-US"/>
              <a:t>I want to start the conversation about well-architecture and how important should be for our customers, before we explain what our Well-Architected Framework is and how it helps</a:t>
            </a:r>
          </a:p>
        </p188:txBody>
      </p188:reply>
    </p188:replyLst>
    <p188:txBody>
      <a:bodyPr/>
      <a:lstStyle/>
      <a:p>
        <a:r>
          <a:rPr lang="en-US"/>
          <a:t>need consistancy on how we refere to Well-Architected</a:t>
        </a:r>
      </a:p>
    </p188:txBody>
  </p188:cm>
  <p188:cm id="{6BFC9037-DAC0-4E96-BEE6-EB7AF47B6B80}" authorId="{D52127E1-442E-A81D-328E-9B4F29A132C7}" created="2020-05-12T18:48:38.847">
    <ac:deMkLst xmlns:ac="http://schemas.microsoft.com/office/drawing/2013/main/command">
      <pc:docMk xmlns:pc="http://schemas.microsoft.com/office/powerpoint/2013/main/command"/>
      <pc:sldMk xmlns:pc="http://schemas.microsoft.com/office/powerpoint/2013/main/command" cId="1773292696" sldId="2076137889"/>
      <ac:spMk id="2" creationId="{D0D79292-2676-3343-A684-812C7C4DB8CE}"/>
    </ac:deMkLst>
    <p188:replyLst>
      <p188:reply id="{81D28E48-455B-4BE8-B5C2-05F9F1B4DE4B}" authorId="{2EBAD1AD-5385-5FA5-DD8E-6C0153B74D89}" created="2020-05-12T18:54:29.588">
        <p188:txBody>
          <a:bodyPr/>
          <a:lstStyle/>
          <a:p>
            <a:r>
              <a:rPr lang="en-US"/>
              <a:t>I think it needs to still contain Azure</a:t>
            </a:r>
          </a:p>
        </p188:txBody>
      </p188:reply>
      <p188:reply id="{482732A4-CB89-4872-9A52-DFDCA7357D1B}" authorId="{B1B13206-C053-DE6D-4010-8D658BF8A1F9}" created="2020-05-12T23:57:57.712">
        <p188:txBody>
          <a:bodyPr/>
          <a:lstStyle/>
          <a:p>
            <a:r>
              <a:rPr lang="en-US"/>
              <a:t>The title does not always count as firts mention in powerpoint... I like to include it in here in the agenda, and we can just drop Microsoft moving forward</a:t>
            </a:r>
          </a:p>
        </p188:txBody>
      </p188:reply>
    </p188:replyLst>
    <p188:txBody>
      <a:bodyPr/>
      <a:lstStyle/>
      <a:p>
        <a:r>
          <a:rPr lang="en-US"/>
          <a:t>the full name was on the previous slide, can we just call it 'Well-Architected Framework" here?</a:t>
        </a:r>
      </a:p>
    </p188:txBody>
  </p188:cm>
  <p188:cm id="{CD207BFB-43F1-4BCE-8D81-2274F13A4747}" authorId="{2EBAD1AD-5385-5FA5-DD8E-6C0153B74D89}" created="2020-05-12T18:55:09.463">
    <pc:sldMkLst xmlns:pc="http://schemas.microsoft.com/office/powerpoint/2013/main/command">
      <pc:docMk/>
      <pc:sldMk cId="1773292696" sldId="2076137889"/>
    </pc:sldMkLst>
    <p188:txBody>
      <a:bodyPr/>
      <a:lstStyle/>
      <a:p>
        <a:r>
          <a:rPr lang="en-US"/>
          <a:t>The styling on this slide is inconsistent with the rest of the deck; and it's a little jarring</a:t>
        </a:r>
      </a:p>
    </p188:txBody>
  </p188:cm>
</p188:cmLst>
</file>

<file path=ppt/comments/modernComment_7BBF5A2B_9EE19F95.xml><?xml version="1.0" encoding="utf-8"?>
<p188:cmLst xmlns:a="http://schemas.openxmlformats.org/drawingml/2006/main" xmlns:r="http://schemas.openxmlformats.org/officeDocument/2006/relationships" xmlns:p188="http://schemas.microsoft.com/office/powerpoint/2018/8/main">
  <p188:cm id="{8B9BEA24-55C1-4DCB-9429-7CC5008444FE}" authorId="{D52127E1-442E-A81D-328E-9B4F29A132C7}" created="2020-05-12T18:49:15.613">
    <ac:deMkLst xmlns:ac="http://schemas.microsoft.com/office/drawing/2013/main/command">
      <pc:docMk xmlns:pc="http://schemas.microsoft.com/office/powerpoint/2013/main/command"/>
      <pc:sldMk xmlns:pc="http://schemas.microsoft.com/office/powerpoint/2013/main/command" cId="2665586581" sldId="2076138027"/>
      <ac:spMk id="2" creationId="{2FDB635E-AFCF-4305-BCAE-665DEF57115F}"/>
    </ac:deMkLst>
    <p188:replyLst>
      <p188:reply id="{C73D7A10-02F8-4EB2-ABC2-7489DC70AFF8}" authorId="{2EBAD1AD-5385-5FA5-DD8E-6C0153B74D89}" created="2020-05-12T18:55:42.728">
        <p188:txBody>
          <a:bodyPr/>
          <a:lstStyle/>
          <a:p>
            <a:r>
              <a:rPr lang="en-US"/>
              <a:t>Also should be proceeded with Azure</a:t>
            </a:r>
          </a:p>
        </p188:txBody>
      </p188:reply>
      <p188:reply id="{5FD17F78-4099-4B01-8A1A-1E6D11D48C29}" authorId="{B1B13206-C053-DE6D-4010-8D658BF8A1F9}" created="2020-05-12T23:51:17.811">
        <p188:txBody>
          <a:bodyPr/>
          <a:lstStyle/>
          <a:p>
            <a:r>
              <a:rPr lang="en-US"/>
              <a:t>I wanted to have a conversation about the value of being 'well-architected' first, without any reference to the framework, the pillars, etc. To set the stage on the value for the customer. Thoughts?</a:t>
            </a:r>
          </a:p>
        </p188:txBody>
      </p188:reply>
    </p188:replyLst>
    <p188:txBody>
      <a:bodyPr/>
      <a:lstStyle/>
      <a:p>
        <a:r>
          <a:rPr lang="en-US"/>
          <a:t>Should this be capitalized?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66AE52-FD6C-4196-B41F-C85A4B8491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666E670-459B-4EF8-840A-E2B4A1F11A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FD0C60-874F-4DDD-B34B-CA3D7A4A1EFA}" type="datetimeFigureOut">
              <a:rPr lang="en-US" smtClean="0"/>
              <a:t>11/13/2020</a:t>
            </a:fld>
            <a:endParaRPr lang="en-US"/>
          </a:p>
        </p:txBody>
      </p:sp>
      <p:sp>
        <p:nvSpPr>
          <p:cNvPr id="4" name="Footer Placeholder 3">
            <a:extLst>
              <a:ext uri="{FF2B5EF4-FFF2-40B4-BE49-F238E27FC236}">
                <a16:creationId xmlns:a16="http://schemas.microsoft.com/office/drawing/2014/main" id="{0DA16F7A-3DF7-4BEF-AFEB-B74DE4BB2A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909A61-4F16-483C-A55A-D0C29BB728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2A3CD4-8F1E-4F82-8173-E84E18639861}" type="slidenum">
              <a:rPr lang="en-US" smtClean="0"/>
              <a:t>‹#›</a:t>
            </a:fld>
            <a:endParaRPr lang="en-US"/>
          </a:p>
        </p:txBody>
      </p:sp>
    </p:spTree>
    <p:extLst>
      <p:ext uri="{BB962C8B-B14F-4D97-AF65-F5344CB8AC3E}">
        <p14:creationId xmlns:p14="http://schemas.microsoft.com/office/powerpoint/2010/main" val="35331500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62E06-E869-4D17-98C7-4AE6D91E26B9}" type="datetimeFigureOut">
              <a:rPr lang="en-US" smtClean="0"/>
              <a:t>11/13/2020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FEC97-7F09-4632-956E-AA25590873A0}" type="slidenum">
              <a:rPr lang="en-US" smtClean="0"/>
              <a:t>‹#›</a:t>
            </a:fld>
            <a:endParaRPr lang="en-US"/>
          </a:p>
        </p:txBody>
      </p:sp>
    </p:spTree>
    <p:extLst>
      <p:ext uri="{BB962C8B-B14F-4D97-AF65-F5344CB8AC3E}">
        <p14:creationId xmlns:p14="http://schemas.microsoft.com/office/powerpoint/2010/main" val="33045857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Hello and thank you all very much for taking the time to join today. </a:t>
            </a:r>
          </a:p>
          <a:p>
            <a:pPr algn="l"/>
            <a:endParaRPr lang="en-US" dirty="0"/>
          </a:p>
          <a:p>
            <a:pPr algn="l"/>
            <a:r>
              <a:rPr lang="en-US" dirty="0"/>
              <a:t>Personal Intro</a:t>
            </a:r>
          </a:p>
          <a:p>
            <a:pPr algn="l"/>
            <a:endParaRPr lang="en-US" b="0" i="0" dirty="0">
              <a:solidFill>
                <a:srgbClr val="777777"/>
              </a:solidFill>
              <a:effectLst/>
              <a:latin typeface="Poppins"/>
            </a:endParaRPr>
          </a:p>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1057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Your organization has moved a majority of its systems to the cloud, but you're now seeing cost increases in areas you didn't expect. After some observation, you realize that you're inefficient across your environment, and you're still doing manual operational work.</a:t>
            </a:r>
          </a:p>
          <a:p>
            <a:pPr algn="l"/>
            <a:r>
              <a:rPr lang="en-US" b="0" i="0" dirty="0">
                <a:solidFill>
                  <a:srgbClr val="171717"/>
                </a:solidFill>
                <a:effectLst/>
                <a:latin typeface="Segoe UI" panose="020B0502040204020203" pitchFamily="34" charset="0"/>
              </a:rPr>
              <a:t>In this unit, you'll learn about cost optimization. You'll also look at ways to reduce unnecessary expenses and improve operational efficiencies.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What are the indirect benefits? </a:t>
            </a:r>
          </a:p>
          <a:p>
            <a:pPr algn="l"/>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Efficient cloud operations improve operations costs and increase innovation.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Automate operational lifecycle to minimize errors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Move to PaaS where possible to transfer more of the stack responsibility to Azure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Be proactive than reactive after some inefficiency </a:t>
            </a:r>
          </a:p>
          <a:p>
            <a:pPr algn="l"/>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071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solidFill>
                  <a:schemeClr val="accent3">
                    <a:lumMod val="60000"/>
                    <a:lumOff val="40000"/>
                  </a:schemeClr>
                </a:solidFill>
              </a:rPr>
              <a:t>Azure Pricing Calculator -&gt; Estimate costs</a:t>
            </a:r>
          </a:p>
          <a:p>
            <a:pPr marL="342900" indent="-342900">
              <a:buFont typeface="+mj-lt"/>
              <a:buAutoNum type="arabicPeriod"/>
            </a:pPr>
            <a:r>
              <a:rPr lang="en-US" dirty="0">
                <a:solidFill>
                  <a:schemeClr val="accent3">
                    <a:lumMod val="60000"/>
                    <a:lumOff val="40000"/>
                  </a:schemeClr>
                </a:solidFill>
              </a:rPr>
              <a:t>Azure Cost management -&gt; Azure portal </a:t>
            </a:r>
          </a:p>
          <a:p>
            <a:pPr marL="342900" indent="-342900">
              <a:spcBef>
                <a:spcPts val="600"/>
              </a:spcBef>
              <a:buFont typeface="+mj-lt"/>
              <a:buAutoNum type="arabicPeriod"/>
            </a:pPr>
            <a:r>
              <a:rPr lang="en-US" dirty="0">
                <a:solidFill>
                  <a:schemeClr val="accent3">
                    <a:lumMod val="60000"/>
                    <a:lumOff val="40000"/>
                  </a:schemeClr>
                </a:solidFill>
              </a:rPr>
              <a:t>Azure Advisor -&gt; Cost -&gt; quick fix -&gt; IP</a:t>
            </a:r>
          </a:p>
          <a:p>
            <a:pPr marL="342900" indent="-342900">
              <a:buFont typeface="+mj-lt"/>
              <a:buAutoNum type="arabicPeriod"/>
            </a:pPr>
            <a:r>
              <a:rPr lang="en-US" dirty="0">
                <a:solidFill>
                  <a:schemeClr val="accent3">
                    <a:lumMod val="60000"/>
                    <a:lumOff val="40000"/>
                  </a:schemeClr>
                </a:solidFill>
              </a:rPr>
              <a:t>Performance -&gt; AKS recommended version </a:t>
            </a:r>
          </a:p>
          <a:p>
            <a:pPr marL="342900" indent="-342900">
              <a:buFont typeface="+mj-lt"/>
              <a:buAutoNum type="arabicPeriod"/>
            </a:pPr>
            <a:r>
              <a:rPr lang="en-US" dirty="0">
                <a:solidFill>
                  <a:schemeClr val="accent3">
                    <a:lumMod val="60000"/>
                    <a:lumOff val="40000"/>
                  </a:schemeClr>
                </a:solidFill>
              </a:rPr>
              <a:t>Advisor score –&gt; reliability score index</a:t>
            </a:r>
          </a:p>
          <a:p>
            <a:pPr marL="342900" indent="-342900">
              <a:buFont typeface="+mj-lt"/>
              <a:buAutoNum type="arabicPeriod"/>
            </a:pPr>
            <a:r>
              <a:rPr lang="en-US" dirty="0">
                <a:solidFill>
                  <a:schemeClr val="accent3">
                    <a:lumMod val="60000"/>
                    <a:lumOff val="40000"/>
                  </a:schemeClr>
                </a:solidFill>
              </a:rPr>
              <a:t>Advisor REST API </a:t>
            </a:r>
          </a:p>
          <a:p>
            <a:pPr marL="342900" indent="-342900">
              <a:buFont typeface="+mj-lt"/>
              <a:buAutoNum type="arabicPeriod"/>
            </a:pPr>
            <a:r>
              <a:rPr lang="en-US" dirty="0">
                <a:solidFill>
                  <a:schemeClr val="accent3">
                    <a:lumMod val="60000"/>
                    <a:lumOff val="40000"/>
                  </a:schemeClr>
                </a:solidFill>
              </a:rPr>
              <a:t>Azure CM – PBI report -&gt; aka.ms/</a:t>
            </a:r>
            <a:r>
              <a:rPr lang="en-US" dirty="0" err="1">
                <a:solidFill>
                  <a:schemeClr val="accent3">
                    <a:lumMod val="60000"/>
                    <a:lumOff val="40000"/>
                  </a:schemeClr>
                </a:solidFill>
              </a:rPr>
              <a:t>costmgmt</a:t>
            </a:r>
            <a:r>
              <a:rPr lang="en-US" dirty="0">
                <a:solidFill>
                  <a:schemeClr val="accent3">
                    <a:lumMod val="60000"/>
                    <a:lumOff val="40000"/>
                  </a:schemeClr>
                </a:solidFill>
              </a:rPr>
              <a:t>/</a:t>
            </a:r>
            <a:r>
              <a:rPr lang="en-US" dirty="0" err="1">
                <a:solidFill>
                  <a:schemeClr val="accent3">
                    <a:lumMod val="60000"/>
                    <a:lumOff val="40000"/>
                  </a:schemeClr>
                </a:solidFill>
              </a:rPr>
              <a:t>acmapp</a:t>
            </a:r>
            <a:endParaRPr lang="en-US" dirty="0">
              <a:solidFill>
                <a:schemeClr val="accent3">
                  <a:lumMod val="60000"/>
                  <a:lumOff val="40000"/>
                </a:schemeClr>
              </a:solidFill>
            </a:endParaRPr>
          </a:p>
          <a:p>
            <a:pPr marL="342900" indent="-342900">
              <a:buFont typeface="+mj-lt"/>
              <a:buAutoNum type="arabicPeriod"/>
            </a:pPr>
            <a:r>
              <a:rPr lang="en-US" dirty="0">
                <a:solidFill>
                  <a:schemeClr val="accent3">
                    <a:lumMod val="60000"/>
                    <a:lumOff val="40000"/>
                  </a:schemeClr>
                </a:solidFill>
              </a:rPr>
              <a:t>Azure compute Decision tree</a:t>
            </a:r>
          </a:p>
          <a:p>
            <a:pPr marL="342900" indent="-342900">
              <a:buFont typeface="+mj-lt"/>
              <a:buAutoNum type="arabicPeriod"/>
            </a:pPr>
            <a:r>
              <a:rPr lang="en-US" dirty="0">
                <a:solidFill>
                  <a:schemeClr val="accent3">
                    <a:lumMod val="60000"/>
                    <a:lumOff val="40000"/>
                  </a:schemeClr>
                </a:solidFill>
              </a:rPr>
              <a:t>Azure policy </a:t>
            </a:r>
          </a:p>
          <a:p>
            <a:pPr marL="342900" indent="-342900">
              <a:buFont typeface="+mj-lt"/>
              <a:buAutoNum type="arabicPeriod"/>
            </a:pPr>
            <a:r>
              <a:rPr lang="en-US" dirty="0">
                <a:solidFill>
                  <a:schemeClr val="accent3">
                    <a:lumMod val="60000"/>
                    <a:lumOff val="40000"/>
                  </a:schemeClr>
                </a:solidFill>
              </a:rPr>
              <a:t>Azure VM pricing across regions? https://azureprice.net/Region </a:t>
            </a:r>
          </a:p>
          <a:p>
            <a:endParaRPr lang="en-US" dirty="0"/>
          </a:p>
        </p:txBody>
      </p:sp>
    </p:spTree>
    <p:extLst>
      <p:ext uri="{BB962C8B-B14F-4D97-AF65-F5344CB8AC3E}">
        <p14:creationId xmlns:p14="http://schemas.microsoft.com/office/powerpoint/2010/main" val="1101826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risks are in each? </a:t>
            </a:r>
          </a:p>
          <a:p>
            <a:r>
              <a:rPr lang="en-US" dirty="0"/>
              <a:t>where should I invest? </a:t>
            </a:r>
          </a:p>
          <a:p>
            <a:r>
              <a:rPr lang="en-US" dirty="0"/>
              <a:t>where is my inventory of workloads? </a:t>
            </a:r>
          </a:p>
          <a:p>
            <a:r>
              <a:rPr lang="en-US" dirty="0"/>
              <a:t>How are risks changing over time? </a:t>
            </a:r>
          </a:p>
          <a:p>
            <a:r>
              <a:rPr lang="en-US" dirty="0"/>
              <a:t>can I build mechanisms? </a:t>
            </a:r>
          </a:p>
          <a:p>
            <a:r>
              <a:rPr lang="en-US" dirty="0"/>
              <a:t>May be you need training? patterns and practices? repeatable process </a:t>
            </a:r>
          </a:p>
          <a:p>
            <a:r>
              <a:rPr lang="en-US" dirty="0"/>
              <a:t>---</a:t>
            </a:r>
          </a:p>
          <a:p>
            <a:r>
              <a:rPr lang="en-US" dirty="0"/>
              <a:t>General guide lines: </a:t>
            </a:r>
          </a:p>
          <a:p>
            <a:r>
              <a:rPr lang="en-US" dirty="0"/>
              <a:t>Stop guessing your capacity needs? </a:t>
            </a:r>
          </a:p>
          <a:p>
            <a:r>
              <a:rPr lang="en-US" dirty="0"/>
              <a:t>Test systems at production scale? </a:t>
            </a:r>
          </a:p>
          <a:p>
            <a:r>
              <a:rPr lang="en-US" dirty="0"/>
              <a:t>Automate to make architectural experimentation easier? </a:t>
            </a:r>
          </a:p>
          <a:p>
            <a:r>
              <a:rPr lang="en-US" dirty="0"/>
              <a:t>Drive architectures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3033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 from AppSource</a:t>
            </a:r>
          </a:p>
          <a:p>
            <a:r>
              <a:rPr lang="en-US" dirty="0"/>
              <a:t>Built from the ACM Power BI desktop connector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850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ACM Power BI App Template Power BI -aka.ms/</a:t>
            </a:r>
            <a:r>
              <a:rPr lang="en-US" dirty="0" err="1">
                <a:solidFill>
                  <a:schemeClr val="bg1"/>
                </a:solidFill>
              </a:rPr>
              <a:t>costmgmt</a:t>
            </a:r>
            <a:r>
              <a:rPr lang="en-US" dirty="0">
                <a:solidFill>
                  <a:schemeClr val="bg1"/>
                </a:solidFill>
              </a:rPr>
              <a:t>/</a:t>
            </a:r>
            <a:r>
              <a:rPr lang="en-US" dirty="0" err="1">
                <a:solidFill>
                  <a:schemeClr val="bg1"/>
                </a:solidFill>
              </a:rPr>
              <a:t>acmapp</a:t>
            </a:r>
            <a:endParaRPr lang="en-US" dirty="0">
              <a:solidFill>
                <a:schemeClr val="bg1"/>
              </a:solidFill>
            </a:endParaRPr>
          </a:p>
          <a:p>
            <a:endParaRPr lang="en-US" dirty="0"/>
          </a:p>
        </p:txBody>
      </p:sp>
    </p:spTree>
    <p:extLst>
      <p:ext uri="{BB962C8B-B14F-4D97-AF65-F5344CB8AC3E}">
        <p14:creationId xmlns:p14="http://schemas.microsoft.com/office/powerpoint/2010/main" val="242342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2. Moving just your resources to the cloud is taking advantage of only a small portion of what the cloud can bring to your organization.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Along with the technical capabilities, you can improve your operational capabilities as well.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From improving developer agility to improving your visibility into the health and performance of your application, one can improve the operational capabilities. </a:t>
            </a:r>
          </a:p>
          <a:p>
            <a:pPr algn="l"/>
            <a:endParaRPr lang="en-US" b="0" i="0" dirty="0">
              <a:solidFill>
                <a:srgbClr val="171717"/>
              </a:solidFill>
              <a:effectLst/>
              <a:latin typeface="Segoe UI" panose="020B0502040204020203" pitchFamily="34" charset="0"/>
            </a:endParaRPr>
          </a:p>
          <a:p>
            <a:r>
              <a:rPr lang="en-US" b="1" dirty="0"/>
              <a:t>design principles for operation:</a:t>
            </a:r>
            <a:r>
              <a:rPr lang="en-US" dirty="0"/>
              <a:t> </a:t>
            </a:r>
          </a:p>
          <a:p>
            <a:r>
              <a:rPr lang="en-US" dirty="0"/>
              <a:t>1) Perform ops as code </a:t>
            </a:r>
          </a:p>
          <a:p>
            <a:r>
              <a:rPr lang="en-US" dirty="0"/>
              <a:t>2) Make frequent, small, reversible changes</a:t>
            </a:r>
          </a:p>
          <a:p>
            <a:r>
              <a:rPr lang="en-US" dirty="0"/>
              <a:t>3) Anticipate failure</a:t>
            </a:r>
          </a:p>
          <a:p>
            <a:r>
              <a:rPr lang="en-US" dirty="0"/>
              <a:t>4) Refine </a:t>
            </a:r>
            <a:r>
              <a:rPr lang="en-US" dirty="0" err="1"/>
              <a:t>opx</a:t>
            </a:r>
            <a:r>
              <a:rPr lang="en-US" dirty="0"/>
              <a:t> procedure frequently</a:t>
            </a:r>
          </a:p>
          <a:p>
            <a:r>
              <a:rPr lang="en-US" dirty="0"/>
              <a:t>5) Learn from all </a:t>
            </a:r>
            <a:r>
              <a:rPr lang="en-US" dirty="0" err="1"/>
              <a:t>opx</a:t>
            </a:r>
            <a:r>
              <a:rPr lang="en-US" dirty="0"/>
              <a:t> failures </a:t>
            </a: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1948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3. Imagine that a news story was just published about one of your organization's recent product announcements.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additional publicity from the news story will undoubtedly bring a large influx of traffic to your website.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Will your website be able to handle this traffic increase, or going to slow or unresponsive?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Under this pillar, we can check the basic principles of ensuring application performance by using scaling and optimization principles. </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216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4. Imagine that you run a clinical system for a healthcare organization. Clinicians and caregivers have little tolerance for downtime. They need to have access to clinical IT systems around the clock.</a:t>
            </a:r>
          </a:p>
          <a:p>
            <a:pPr algn="l"/>
            <a:r>
              <a:rPr lang="en-US" b="0" i="0" dirty="0">
                <a:solidFill>
                  <a:srgbClr val="171717"/>
                </a:solidFill>
                <a:effectLst/>
                <a:latin typeface="Segoe UI" panose="020B0502040204020203" pitchFamily="34" charset="0"/>
              </a:rPr>
              <a:t>To meet the around-the-clock demands of clinicians, applications must be able to handle failures with minimal impact to their users. How do they keep their applications operational, both for localized incidents and for large-scale disasters?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Imagine you're responsible for a system that must be always fully operational. Failures can and will happen, so how do you ensure that your system can remain online when something goes wrong? How do you perform maintenance without service interruption?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High availability (HA) ensures your architecture can handle failures.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 are three steps to evaluate an application for high availability:</a:t>
            </a:r>
          </a:p>
          <a:p>
            <a:pPr algn="l">
              <a:buFont typeface="+mj-lt"/>
              <a:buAutoNum type="arabicPeriod"/>
            </a:pPr>
            <a:r>
              <a:rPr lang="en-US" b="0" i="0" dirty="0">
                <a:solidFill>
                  <a:srgbClr val="171717"/>
                </a:solidFill>
                <a:effectLst/>
                <a:latin typeface="Segoe UI" panose="020B0502040204020203" pitchFamily="34" charset="0"/>
              </a:rPr>
              <a:t>Determine the service-level agreement of your application</a:t>
            </a:r>
          </a:p>
          <a:p>
            <a:pPr algn="l">
              <a:buFont typeface="+mj-lt"/>
              <a:buAutoNum type="arabicPeriod"/>
            </a:pPr>
            <a:r>
              <a:rPr lang="en-US" b="0" i="0" dirty="0">
                <a:solidFill>
                  <a:srgbClr val="171717"/>
                </a:solidFill>
                <a:effectLst/>
                <a:latin typeface="Segoe UI" panose="020B0502040204020203" pitchFamily="34" charset="0"/>
              </a:rPr>
              <a:t>Evaluate the HA capabilities of the application - Focus on single points of failure and critical components </a:t>
            </a:r>
          </a:p>
          <a:p>
            <a:pPr algn="l">
              <a:buFont typeface="+mj-lt"/>
              <a:buAutoNum type="arabicPeriod"/>
            </a:pPr>
            <a:r>
              <a:rPr lang="en-US" b="0" i="0" dirty="0">
                <a:solidFill>
                  <a:srgbClr val="171717"/>
                </a:solidFill>
                <a:effectLst/>
                <a:latin typeface="Segoe UI" panose="020B0502040204020203" pitchFamily="34" charset="0"/>
              </a:rPr>
              <a:t>Evaluate the HA capabilities of dependent applications</a:t>
            </a:r>
          </a:p>
          <a:p>
            <a:pPr algn="l"/>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Availability sets</a:t>
            </a:r>
          </a:p>
          <a:p>
            <a:pPr algn="l">
              <a:buFont typeface="Arial" panose="020B0604020202020204" pitchFamily="34" charset="0"/>
              <a:buChar char="•"/>
            </a:pPr>
            <a:r>
              <a:rPr lang="en-US" b="0" i="0" dirty="0">
                <a:solidFill>
                  <a:srgbClr val="171717"/>
                </a:solidFill>
                <a:effectLst/>
                <a:latin typeface="Segoe UI" panose="020B0502040204020203" pitchFamily="34" charset="0"/>
              </a:rPr>
              <a:t>Availability zones</a:t>
            </a:r>
          </a:p>
          <a:p>
            <a:pPr algn="l">
              <a:buFont typeface="Arial" panose="020B0604020202020204" pitchFamily="34" charset="0"/>
              <a:buChar char="•"/>
            </a:pPr>
            <a:r>
              <a:rPr lang="en-US" b="0" i="0" dirty="0">
                <a:solidFill>
                  <a:srgbClr val="171717"/>
                </a:solidFill>
                <a:effectLst/>
                <a:latin typeface="Segoe UI" panose="020B0502040204020203" pitchFamily="34" charset="0"/>
              </a:rPr>
              <a:t>Load balancing</a:t>
            </a:r>
          </a:p>
          <a:p>
            <a:pPr algn="l">
              <a:buFont typeface="Arial" panose="020B0604020202020204" pitchFamily="34" charset="0"/>
              <a:buChar char="•"/>
            </a:pPr>
            <a:r>
              <a:rPr lang="en-US" b="0" i="0" dirty="0">
                <a:solidFill>
                  <a:srgbClr val="171717"/>
                </a:solidFill>
                <a:effectLst/>
                <a:latin typeface="Segoe UI" panose="020B0502040204020203" pitchFamily="34" charset="0"/>
              </a:rPr>
              <a:t>Platform as a service (PaaS) HA capabilities</a:t>
            </a:r>
          </a:p>
          <a:p>
            <a:pPr algn="l"/>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DR: Disaster recovery is about recovering from high-impact events that result in downtime and data loss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Do you have DR plan? What is your RPO? RTO? </a:t>
            </a:r>
          </a:p>
          <a:p>
            <a:pPr algn="l"/>
            <a:r>
              <a:rPr lang="en-US" b="0" i="0" dirty="0">
                <a:solidFill>
                  <a:srgbClr val="171717"/>
                </a:solidFill>
                <a:effectLst/>
                <a:latin typeface="Segoe UI" panose="020B0502040204020203" pitchFamily="34" charset="0"/>
              </a:rPr>
              <a:t>The maximum duration of acceptable data loss. RPO is measured in units of time, not volume: "30 minutes of data", "four hours of data", and so 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RPO: </a:t>
            </a:r>
          </a:p>
          <a:p>
            <a:pPr algn="l"/>
            <a:r>
              <a:rPr lang="en-US" b="0" i="0" dirty="0">
                <a:solidFill>
                  <a:srgbClr val="171717"/>
                </a:solidFill>
                <a:effectLst/>
                <a:latin typeface="Segoe UI" panose="020B0502040204020203" pitchFamily="34" charset="0"/>
              </a:rPr>
              <a:t>The maximum duration of acceptable downtime, where "downtime" needs to be defined by your specification. For example, if the acceptable downtime duration is eight hours in the event of a disaster, then your RTO is eight hours.</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62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Handle transient failures , Continue operation during failure , Maintain consistent state, Data persistence and 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Essential cloud architectures styles (Handle transient failures) </a:t>
            </a:r>
          </a:p>
          <a:p>
            <a:pPr algn="l"/>
            <a:r>
              <a:rPr lang="en-US" b="0" i="0" dirty="0">
                <a:solidFill>
                  <a:srgbClr val="171717"/>
                </a:solidFill>
                <a:effectLst/>
                <a:latin typeface="Segoe UI" panose="020B0502040204020203" pitchFamily="34" charset="0"/>
              </a:rPr>
              <a:t>  a) could be due to surges in demand which cause failure b) spikes traffic and load c) Load spike amid component failure </a:t>
            </a:r>
          </a:p>
          <a:p>
            <a:pPr algn="l"/>
            <a:r>
              <a:rPr lang="en-US" b="0" i="0" dirty="0">
                <a:solidFill>
                  <a:srgbClr val="171717"/>
                </a:solidFill>
                <a:effectLst/>
                <a:latin typeface="Segoe UI" panose="020B0502040204020203" pitchFamily="34" charset="0"/>
              </a:rPr>
              <a:t>==============================</a:t>
            </a:r>
          </a:p>
          <a:p>
            <a:pPr marL="228600" indent="-228600" algn="l">
              <a:buAutoNum type="arabicParenR"/>
            </a:pPr>
            <a:r>
              <a:rPr lang="en-US" b="0" i="0" dirty="0">
                <a:solidFill>
                  <a:srgbClr val="171717"/>
                </a:solidFill>
                <a:effectLst/>
                <a:latin typeface="Segoe UI" panose="020B0502040204020203" pitchFamily="34" charset="0"/>
              </a:rPr>
              <a:t>Smart retry  -&gt; RETRY Pattern</a:t>
            </a:r>
          </a:p>
          <a:p>
            <a:pPr marL="228600" indent="-228600" algn="l">
              <a:buAutoNum type="arabicParenR"/>
            </a:pPr>
            <a:r>
              <a:rPr lang="en-US" b="0" i="0" dirty="0">
                <a:solidFill>
                  <a:srgbClr val="171717"/>
                </a:solidFill>
                <a:effectLst/>
                <a:latin typeface="Segoe UI" panose="020B0502040204020203" pitchFamily="34" charset="0"/>
              </a:rPr>
              <a:t>Cascading failure avoidance -&gt; Circuit breaker and Throttling (APIM easy way)</a:t>
            </a:r>
          </a:p>
          <a:p>
            <a:pPr marL="228600" indent="-228600" algn="l">
              <a:buAutoNum type="arabicParenR"/>
            </a:pPr>
            <a:r>
              <a:rPr lang="en-US" b="0" i="0" dirty="0">
                <a:solidFill>
                  <a:srgbClr val="171717"/>
                </a:solidFill>
                <a:effectLst/>
                <a:latin typeface="Segoe UI" panose="020B0502040204020203" pitchFamily="34" charset="0"/>
              </a:rPr>
              <a:t>Queue messaging -&gt; queue load leveling </a:t>
            </a:r>
          </a:p>
          <a:p>
            <a:pPr marL="0" indent="0" algn="l">
              <a:buNone/>
            </a:pPr>
            <a:r>
              <a:rPr lang="en-US" b="0" i="0" dirty="0">
                <a:solidFill>
                  <a:srgbClr val="171717"/>
                </a:solidFill>
                <a:effectLst/>
                <a:latin typeface="Segoe UI" panose="020B0502040204020203" pitchFamily="34" charset="0"/>
              </a:rPr>
              <a:t>==================================</a:t>
            </a:r>
          </a:p>
          <a:p>
            <a:pPr marL="0" indent="0" algn="l">
              <a:buNone/>
            </a:pPr>
            <a:r>
              <a:rPr lang="en-US" b="0" i="0" dirty="0">
                <a:solidFill>
                  <a:srgbClr val="171717"/>
                </a:solidFill>
                <a:effectLst/>
                <a:latin typeface="Segoe UI" panose="020B0502040204020203" pitchFamily="34" charset="0"/>
              </a:rPr>
              <a:t>Combine these patterns </a:t>
            </a:r>
          </a:p>
          <a:p>
            <a:pPr algn="l"/>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3443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dirty="0">
                <a:solidFill>
                  <a:srgbClr val="171717"/>
                </a:solidFill>
                <a:effectLst/>
                <a:latin typeface="Segoe UI" panose="020B0502040204020203" pitchFamily="34" charset="0"/>
              </a:rPr>
              <a:t>What is the SLA</a:t>
            </a:r>
          </a:p>
          <a:p>
            <a:pPr marL="0" indent="0" algn="l">
              <a:buNone/>
            </a:pPr>
            <a:r>
              <a:rPr lang="en-US" b="0" i="0" dirty="0">
                <a:solidFill>
                  <a:srgbClr val="171717"/>
                </a:solidFill>
                <a:effectLst/>
                <a:latin typeface="Segoe UI" panose="020B0502040204020203" pitchFamily="34" charset="0"/>
              </a:rPr>
              <a:t>Design for failure</a:t>
            </a:r>
          </a:p>
          <a:p>
            <a:pPr marL="0" indent="0" algn="l">
              <a:buNone/>
            </a:pPr>
            <a:r>
              <a:rPr lang="en-US" b="0" i="0" dirty="0">
                <a:solidFill>
                  <a:srgbClr val="171717"/>
                </a:solidFill>
                <a:effectLst/>
                <a:latin typeface="Segoe UI" panose="020B0502040204020203" pitchFamily="34" charset="0"/>
              </a:rPr>
              <a:t>Failure mode analysis </a:t>
            </a:r>
          </a:p>
          <a:p>
            <a:pPr marL="0" indent="0" algn="l">
              <a:buNone/>
            </a:pPr>
            <a:r>
              <a:rPr lang="en-US" b="0" i="0" dirty="0">
                <a:solidFill>
                  <a:srgbClr val="171717"/>
                </a:solidFill>
                <a:effectLst/>
                <a:latin typeface="Segoe UI" panose="020B0502040204020203" pitchFamily="34" charset="0"/>
              </a:rPr>
              <a:t>--</a:t>
            </a:r>
          </a:p>
          <a:p>
            <a:pPr marL="0" indent="0" algn="l">
              <a:buNone/>
            </a:pPr>
            <a:r>
              <a:rPr lang="en-US" dirty="0"/>
              <a:t>What would you change in this workload to better meet the business requirements?</a:t>
            </a:r>
            <a:endParaRPr lang="en-US" b="0" i="0" dirty="0">
              <a:solidFill>
                <a:srgbClr val="171717"/>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383771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dirty="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11/13/2020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Pricing calculator – AKS – SLA for API Server</a:t>
            </a:r>
          </a:p>
          <a:p>
            <a:r>
              <a:rPr lang="en-US" dirty="0"/>
              <a:t>Composite SLA</a:t>
            </a:r>
          </a:p>
          <a:p>
            <a:endParaRPr lang="en-US" dirty="0"/>
          </a:p>
          <a:p>
            <a:r>
              <a:rPr lang="en-US" dirty="0"/>
              <a:t>---</a:t>
            </a:r>
          </a:p>
          <a:p>
            <a:r>
              <a:rPr lang="en-US" dirty="0"/>
              <a:t>AKS – 2 cluster in two region (Multiple region) </a:t>
            </a:r>
          </a:p>
          <a:p>
            <a:r>
              <a:rPr lang="en-US" dirty="0"/>
              <a:t>IaaS code </a:t>
            </a:r>
          </a:p>
          <a:p>
            <a:r>
              <a:rPr lang="en-US" dirty="0"/>
              <a:t>Data later -&gt; multi master db (multi write) </a:t>
            </a:r>
          </a:p>
          <a:p>
            <a:endParaRPr lang="en-US" dirty="0"/>
          </a:p>
          <a:p>
            <a:endParaRPr lang="en-US" dirty="0"/>
          </a:p>
          <a:p>
            <a:endParaRPr lang="en-US" dirty="0"/>
          </a:p>
        </p:txBody>
      </p:sp>
    </p:spTree>
    <p:extLst>
      <p:ext uri="{BB962C8B-B14F-4D97-AF65-F5344CB8AC3E}">
        <p14:creationId xmlns:p14="http://schemas.microsoft.com/office/powerpoint/2010/main" val="2082160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 door - demo</a:t>
            </a:r>
          </a:p>
        </p:txBody>
      </p:sp>
    </p:spTree>
    <p:extLst>
      <p:ext uri="{BB962C8B-B14F-4D97-AF65-F5344CB8AC3E}">
        <p14:creationId xmlns:p14="http://schemas.microsoft.com/office/powerpoint/2010/main" val="2341326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Gone are the days when security focused solely on a strong perimeter defense to keep out hackers. Anything outside the perimeter was treated as hostile, whereas inside the wall, an organization's systems were trusted. Today's security posture is to assume breach and use the </a:t>
            </a:r>
            <a:r>
              <a:rPr lang="en-US" b="0" i="1" dirty="0">
                <a:solidFill>
                  <a:srgbClr val="171717"/>
                </a:solidFill>
                <a:effectLst/>
                <a:latin typeface="Segoe UI" panose="020B0502040204020203" pitchFamily="34" charset="0"/>
              </a:rPr>
              <a:t>Zero Trust model</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Security professionals no longer focus on perimeter defense. Modern organizations have to support access to data and services evenly from both inside and outside the corporate firewall.</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There's no easy solution that solves all your problems from a security perspective. Let's imagine you work for an organization that has neglected security in its environment. The company has realized that it needs to put some major focus in this area. The company isn't sure where to start, or if it's possible to just buy a solution to make the environment secure. The company knows it needs a holistic approach but is unsure what fits into that.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Here, we'll identify key concepts of defense in depth and identify key security tech </a:t>
            </a:r>
            <a:r>
              <a:rPr lang="en-US" b="0" i="0" dirty="0" err="1">
                <a:solidFill>
                  <a:srgbClr val="171717"/>
                </a:solidFill>
                <a:effectLst/>
                <a:latin typeface="Segoe UI" panose="020B0502040204020203" pitchFamily="34" charset="0"/>
              </a:rPr>
              <a:t>nd</a:t>
            </a:r>
            <a:r>
              <a:rPr lang="en-US" b="0" i="0" dirty="0">
                <a:solidFill>
                  <a:srgbClr val="171717"/>
                </a:solidFill>
                <a:effectLst/>
                <a:latin typeface="Segoe UI" panose="020B0502040204020203" pitchFamily="34" charset="0"/>
              </a:rPr>
              <a:t> approaches to support a defense-in-depth strategy. We'll also review how to apply these concepts when we’re architecting for security.</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3526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&lt;</a:t>
            </a:r>
            <a:r>
              <a:rPr lang="en-US" sz="1200" b="1" i="0" u="none" strike="noStrike" kern="1200" dirty="0">
                <a:solidFill>
                  <a:schemeClr val="tx1"/>
                </a:solidFill>
                <a:effectLst/>
                <a:latin typeface="Segoe "/>
                <a:ea typeface="+mn-ea"/>
                <a:cs typeface="+mn-cs"/>
              </a:rPr>
              <a:t>Key point</a:t>
            </a:r>
            <a:r>
              <a:rPr lang="en-US" sz="1200" b="0" i="0" u="none" strike="noStrike" kern="1200" dirty="0">
                <a:solidFill>
                  <a:schemeClr val="tx1"/>
                </a:solidFill>
                <a:effectLst/>
                <a:latin typeface="Segoe "/>
                <a:ea typeface="+mn-ea"/>
                <a:cs typeface="+mn-cs"/>
              </a:rPr>
              <a:t>&gt;: There are certain inhibitors to overall workload quality that we can resolve and overcome.</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&lt;</a:t>
            </a:r>
            <a:r>
              <a:rPr lang="en-US" sz="1200" b="1" i="0" u="none" strike="noStrike" kern="1200" dirty="0">
                <a:solidFill>
                  <a:schemeClr val="tx1"/>
                </a:solidFill>
                <a:effectLst/>
                <a:latin typeface="Segoe "/>
                <a:ea typeface="+mn-ea"/>
                <a:cs typeface="+mn-cs"/>
              </a:rPr>
              <a:t>Transition</a:t>
            </a:r>
            <a:r>
              <a:rPr lang="en-US" sz="1200" b="0" i="0" u="none" strike="noStrike" kern="1200" dirty="0">
                <a:solidFill>
                  <a:schemeClr val="tx1"/>
                </a:solidFill>
                <a:effectLst/>
                <a:latin typeface="Segoe "/>
                <a:ea typeface="+mn-ea"/>
                <a:cs typeface="+mn-cs"/>
              </a:rPr>
              <a:t>&gt;: What are some common inhibitors affecting workload quality?</a:t>
            </a:r>
            <a:endParaRPr lang="en-US" dirty="0"/>
          </a:p>
          <a:p>
            <a:endParaRPr lang="en-US" dirty="0"/>
          </a:p>
        </p:txBody>
      </p:sp>
    </p:spTree>
    <p:extLst>
      <p:ext uri="{BB962C8B-B14F-4D97-AF65-F5344CB8AC3E}">
        <p14:creationId xmlns:p14="http://schemas.microsoft.com/office/powerpoint/2010/main" val="114284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171717"/>
                </a:solidFill>
                <a:effectLst/>
                <a:highlight>
                  <a:srgbClr val="FFFF00"/>
                </a:highlight>
                <a:latin typeface="Segoe UI Semilight"/>
                <a:cs typeface="Segoe UI Semilight"/>
              </a:rPr>
              <a:t>Examine your workloads through the lenses of reliability, cost optimization, performance efficiency, security and ops excellence.</a:t>
            </a:r>
          </a:p>
          <a:p>
            <a:endParaRPr lang="en-US"/>
          </a:p>
        </p:txBody>
      </p:sp>
    </p:spTree>
    <p:extLst>
      <p:ext uri="{BB962C8B-B14F-4D97-AF65-F5344CB8AC3E}">
        <p14:creationId xmlns:p14="http://schemas.microsoft.com/office/powerpoint/2010/main" val="3306463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&lt;</a:t>
            </a:r>
            <a:r>
              <a:rPr lang="en-US" sz="1200" b="1" i="0" u="none" strike="noStrike" kern="1200" dirty="0">
                <a:solidFill>
                  <a:schemeClr val="tx1"/>
                </a:solidFill>
                <a:effectLst/>
                <a:latin typeface="Segoe "/>
                <a:ea typeface="+mn-ea"/>
                <a:cs typeface="+mn-cs"/>
              </a:rPr>
              <a:t>Key point</a:t>
            </a:r>
            <a:r>
              <a:rPr lang="en-US" sz="1200" b="0" i="0" u="none" strike="noStrike" kern="1200" dirty="0">
                <a:solidFill>
                  <a:schemeClr val="tx1"/>
                </a:solidFill>
                <a:effectLst/>
                <a:latin typeface="Segoe "/>
                <a:ea typeface="+mn-ea"/>
                <a:cs typeface="+mn-cs"/>
              </a:rPr>
              <a:t>&gt;: There are certain inhibitors to overall workload quality that we can resolve and overcome.</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Segoe "/>
                <a:ea typeface="+mn-ea"/>
                <a:cs typeface="+mn-cs"/>
              </a:rPr>
              <a:t>&lt;</a:t>
            </a:r>
            <a:r>
              <a:rPr lang="en-US" sz="1200" b="1" i="0" u="none" strike="noStrike" kern="1200" dirty="0">
                <a:solidFill>
                  <a:schemeClr val="tx1"/>
                </a:solidFill>
                <a:effectLst/>
                <a:latin typeface="Segoe "/>
                <a:ea typeface="+mn-ea"/>
                <a:cs typeface="+mn-cs"/>
              </a:rPr>
              <a:t>Transition</a:t>
            </a:r>
            <a:r>
              <a:rPr lang="en-US" sz="1200" b="0" i="0" u="none" strike="noStrike" kern="1200" dirty="0">
                <a:solidFill>
                  <a:schemeClr val="tx1"/>
                </a:solidFill>
                <a:effectLst/>
                <a:latin typeface="Segoe "/>
                <a:ea typeface="+mn-ea"/>
                <a:cs typeface="+mn-cs"/>
              </a:rPr>
              <a:t>&gt;: What are some common inhibitors affecting workload quality?</a:t>
            </a:r>
            <a:endParaRPr lang="en-US" dirty="0"/>
          </a:p>
          <a:p>
            <a:endParaRPr lang="en-US" dirty="0"/>
          </a:p>
        </p:txBody>
      </p:sp>
    </p:spTree>
    <p:extLst>
      <p:ext uri="{BB962C8B-B14F-4D97-AF65-F5344CB8AC3E}">
        <p14:creationId xmlns:p14="http://schemas.microsoft.com/office/powerpoint/2010/main" val="1142844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Sample list… many more</a:t>
            </a:r>
            <a:endParaRPr lang="en-US" sz="882" b="0" i="0" kern="1200" dirty="0">
              <a:solidFill>
                <a:schemeClr val="tx1"/>
              </a:solidFill>
              <a:effectLst/>
              <a:latin typeface="Segoe UI" panose="020B0502040204020203" pitchFamily="34" charset="0"/>
              <a:ea typeface="+mn-ea"/>
              <a:cs typeface="+mn-cs"/>
            </a:endParaRP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dirty="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11/13/2020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2362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Semibold"/>
                <a:cs typeface="Segoe UI Semibold"/>
              </a:rPr>
              <a:t>Let’s begin by discussing why being well-architected is more critical than ever.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78D4"/>
              </a:solidFill>
              <a:latin typeface="Segoe UI Semibold"/>
              <a:cs typeface="Segoe UI Semibold"/>
            </a:endParaRPr>
          </a:p>
          <a:p>
            <a:r>
              <a:rPr lang="en-US" dirty="0"/>
              <a:t>Are you well-architected? Do you know how far? Yes, but when we deep dive into those 5 areas often the answer is not quite the same. </a:t>
            </a:r>
          </a:p>
          <a:p>
            <a:endParaRPr lang="en-US" dirty="0"/>
          </a:p>
          <a:p>
            <a:r>
              <a:rPr lang="en-US" dirty="0"/>
              <a:t>Opportunities to improve, process to review and address the gap. </a:t>
            </a:r>
          </a:p>
          <a:p>
            <a:endParaRPr lang="en-US" dirty="0"/>
          </a:p>
          <a:p>
            <a:r>
              <a:rPr lang="en-US" dirty="0"/>
              <a:t>Why WAF ? </a:t>
            </a:r>
          </a:p>
          <a:p>
            <a:r>
              <a:rPr lang="en-US" dirty="0"/>
              <a:t>Build and deploy faster, Lower or mitigate risks, Make informed decisions, Learn Azure best practices</a:t>
            </a:r>
          </a:p>
          <a:p>
            <a:endParaRPr lang="en-US" dirty="0"/>
          </a:p>
          <a:p>
            <a:r>
              <a:rPr lang="en-US" dirty="0"/>
              <a:t> </a:t>
            </a:r>
          </a:p>
          <a:p>
            <a:endParaRPr lang="en-US" dirty="0"/>
          </a:p>
        </p:txBody>
      </p:sp>
    </p:spTree>
    <p:extLst>
      <p:ext uri="{BB962C8B-B14F-4D97-AF65-F5344CB8AC3E}">
        <p14:creationId xmlns:p14="http://schemas.microsoft.com/office/powerpoint/2010/main" val="2870277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476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68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062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WAF: Set of best practice guidance that speaks to a couple of roles in every organization specifically solution architects, engineering managers and lead engineers. </a:t>
            </a:r>
          </a:p>
          <a:p>
            <a:endParaRPr lang="en-US" dirty="0"/>
          </a:p>
          <a:p>
            <a:r>
              <a:rPr lang="en-US" dirty="0"/>
              <a:t>How do I architect for cloud? </a:t>
            </a:r>
          </a:p>
          <a:p>
            <a:endParaRPr lang="en-US" dirty="0"/>
          </a:p>
          <a:p>
            <a:r>
              <a:rPr lang="en-US" dirty="0"/>
              <a:t>Are you carrying or constrained by on-premises assumptions? So many resources, where to start? </a:t>
            </a:r>
          </a:p>
          <a:p>
            <a:endParaRPr lang="en-US" dirty="0"/>
          </a:p>
          <a:p>
            <a:r>
              <a:rPr lang="en-US" dirty="0"/>
              <a:t>How do i know if I have done something wrong? </a:t>
            </a:r>
          </a:p>
          <a:p>
            <a:endParaRPr lang="en-US" dirty="0"/>
          </a:p>
          <a:p>
            <a:r>
              <a:rPr lang="en-US" dirty="0"/>
              <a:t>Am I ready to go into production? </a:t>
            </a:r>
          </a:p>
          <a:p>
            <a:endParaRPr lang="en-US" dirty="0"/>
          </a:p>
          <a:p>
            <a:r>
              <a:rPr lang="en-US" dirty="0"/>
              <a:t>Are my teams following best practices? </a:t>
            </a:r>
          </a:p>
          <a:p>
            <a:endParaRPr lang="en-US" dirty="0"/>
          </a:p>
          <a:p>
            <a:endParaRPr lang="en-US" dirty="0"/>
          </a:p>
        </p:txBody>
      </p:sp>
    </p:spTree>
    <p:extLst>
      <p:ext uri="{BB962C8B-B14F-4D97-AF65-F5344CB8AC3E}">
        <p14:creationId xmlns:p14="http://schemas.microsoft.com/office/powerpoint/2010/main" val="2576606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82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11/13/2020 10:56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emf"/><Relationship Id="rId1" Type="http://schemas.openxmlformats.org/officeDocument/2006/relationships/slideMaster" Target="../slideMasters/slideMaster6.xml"/><Relationship Id="rId4" Type="http://schemas.openxmlformats.org/officeDocument/2006/relationships/image" Target="../media/image24.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tif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tif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1659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4171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24253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5343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1548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662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00671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263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8696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40981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49761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100148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790190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509561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266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857435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96159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99045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46265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5986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90150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7629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5086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10079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397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7365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17914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2420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85733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4145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02773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56647876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DA12-6D5C-4802-BB9E-1ABB44E70A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712458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endParaRPr lang="en-US"/>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33799205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6369314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36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854402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618680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Open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a:off x="0" y="0"/>
            <a:ext cx="4694903" cy="68580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5110" y="1853058"/>
            <a:ext cx="4275451" cy="2594723"/>
          </a:xfrm>
          <a:prstGeom prst="rect">
            <a:avLst/>
          </a:prstGeom>
        </p:spPr>
      </p:pic>
      <p:pic>
        <p:nvPicPr>
          <p:cNvPr id="8"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4"/>
          <a:stretch>
            <a:fillRect/>
          </a:stretch>
        </p:blipFill>
        <p:spPr bwMode="black">
          <a:xfrm>
            <a:off x="8211710" y="5774931"/>
            <a:ext cx="1515394" cy="324552"/>
          </a:xfrm>
          <a:prstGeom prst="rect">
            <a:avLst/>
          </a:prstGeom>
        </p:spPr>
      </p:pic>
      <p:sp>
        <p:nvSpPr>
          <p:cNvPr id="9" name="Titre 1">
            <a:extLst>
              <a:ext uri="{FF2B5EF4-FFF2-40B4-BE49-F238E27FC236}">
                <a16:creationId xmlns:a16="http://schemas.microsoft.com/office/drawing/2014/main" id="{DBA261B3-E3B1-48EE-A575-C1DFAA4A3D19}"/>
              </a:ext>
            </a:extLst>
          </p:cNvPr>
          <p:cNvSpPr txBox="1">
            <a:spLocks/>
          </p:cNvSpPr>
          <p:nvPr userDrawn="1"/>
        </p:nvSpPr>
        <p:spPr>
          <a:xfrm>
            <a:off x="8122810" y="5409608"/>
            <a:ext cx="1065641" cy="207867"/>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6726" indent="-76726"/>
            <a:r>
              <a:rPr lang="en-US" sz="1167" dirty="0">
                <a:solidFill>
                  <a:schemeClr val="bg1"/>
                </a:solidFill>
                <a:latin typeface="+mn-lt"/>
              </a:rPr>
              <a:t>Sponsored by</a:t>
            </a:r>
          </a:p>
        </p:txBody>
      </p:sp>
    </p:spTree>
    <p:extLst>
      <p:ext uri="{BB962C8B-B14F-4D97-AF65-F5344CB8AC3E}">
        <p14:creationId xmlns:p14="http://schemas.microsoft.com/office/powerpoint/2010/main" val="50687325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Openin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95110" y="1853058"/>
            <a:ext cx="4275451" cy="2594723"/>
          </a:xfrm>
          <a:prstGeom prst="rect">
            <a:avLst/>
          </a:prstGeom>
        </p:spPr>
      </p:pic>
      <p:pic>
        <p:nvPicPr>
          <p:cNvPr id="8"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8211710" y="5774931"/>
            <a:ext cx="1515394" cy="324552"/>
          </a:xfrm>
          <a:prstGeom prst="rect">
            <a:avLst/>
          </a:prstGeom>
        </p:spPr>
      </p:pic>
      <p:sp>
        <p:nvSpPr>
          <p:cNvPr id="9" name="Titre 1">
            <a:extLst>
              <a:ext uri="{FF2B5EF4-FFF2-40B4-BE49-F238E27FC236}">
                <a16:creationId xmlns:a16="http://schemas.microsoft.com/office/drawing/2014/main" id="{DBA261B3-E3B1-48EE-A575-C1DFAA4A3D19}"/>
              </a:ext>
            </a:extLst>
          </p:cNvPr>
          <p:cNvSpPr txBox="1">
            <a:spLocks/>
          </p:cNvSpPr>
          <p:nvPr userDrawn="1"/>
        </p:nvSpPr>
        <p:spPr>
          <a:xfrm>
            <a:off x="8122810" y="5409608"/>
            <a:ext cx="1065641" cy="207867"/>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6726" indent="-76726"/>
            <a:r>
              <a:rPr lang="en-US" sz="1167" dirty="0">
                <a:solidFill>
                  <a:schemeClr val="bg1"/>
                </a:solidFill>
                <a:latin typeface="+mn-lt"/>
              </a:rPr>
              <a:t>Sponsored by</a:t>
            </a:r>
          </a:p>
        </p:txBody>
      </p:sp>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2410" r="1"/>
          <a:stretch/>
        </p:blipFill>
        <p:spPr>
          <a:xfrm>
            <a:off x="0" y="850134"/>
            <a:ext cx="2985183" cy="5635238"/>
          </a:xfrm>
          <a:prstGeom prst="rect">
            <a:avLst/>
          </a:prstGeom>
        </p:spPr>
      </p:pic>
    </p:spTree>
    <p:extLst>
      <p:ext uri="{BB962C8B-B14F-4D97-AF65-F5344CB8AC3E}">
        <p14:creationId xmlns:p14="http://schemas.microsoft.com/office/powerpoint/2010/main" val="235932618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2670973"/>
            <a:ext cx="4303889" cy="4187028"/>
          </a:xfrm>
          <a:prstGeom prst="rect">
            <a:avLst/>
          </a:prstGeom>
        </p:spPr>
      </p:pic>
      <p:sp>
        <p:nvSpPr>
          <p:cNvPr id="35" name="Title 1"/>
          <p:cNvSpPr>
            <a:spLocks noGrp="1"/>
          </p:cNvSpPr>
          <p:nvPr>
            <p:ph type="title" hasCustomPrompt="1"/>
          </p:nvPr>
        </p:nvSpPr>
        <p:spPr>
          <a:xfrm>
            <a:off x="6466271" y="3375604"/>
            <a:ext cx="5725729" cy="561564"/>
          </a:xfrm>
          <a:prstGeom prst="rect">
            <a:avLst/>
          </a:prstGeom>
          <a:noFill/>
        </p:spPr>
        <p:txBody>
          <a:bodyPr wrap="square" lIns="0" tIns="0" rIns="0" bIns="0" anchor="b" anchorCtr="0">
            <a:spAutoFit/>
          </a:bodyPr>
          <a:lstStyle>
            <a:lvl1pPr>
              <a:defRPr sz="3600" spc="-50" baseline="0">
                <a:solidFill>
                  <a:srgbClr val="00B0F0"/>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466271" y="4339708"/>
            <a:ext cx="4572000" cy="307777"/>
          </a:xfrm>
          <a:prstGeom prst="rect">
            <a:avLst/>
          </a:prstGeo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3390937" y="2125035"/>
            <a:ext cx="2607931" cy="2607931"/>
          </a:xfrm>
          <a:prstGeom prst="rect">
            <a:avLst/>
          </a:prstGeom>
        </p:spPr>
        <p:txBody>
          <a:bodyPr/>
          <a:lstStyle>
            <a:lvl1pPr>
              <a:defRPr b="0" cap="none" spc="0">
                <a:ln>
                  <a:noFill/>
                </a:ln>
                <a:solidFill>
                  <a:schemeClr val="tx1"/>
                </a:solidFill>
                <a:effectLst/>
              </a:defRPr>
            </a:lvl1pPr>
          </a:lstStyle>
          <a:p>
            <a:endParaRPr lang="en-IN"/>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2607123" y="6224772"/>
            <a:ext cx="1515394" cy="324552"/>
          </a:xfrm>
          <a:prstGeom prst="rect">
            <a:avLst/>
          </a:prstGeom>
        </p:spPr>
      </p:pic>
      <p:sp>
        <p:nvSpPr>
          <p:cNvPr id="42" name="Rectangle 41"/>
          <p:cNvSpPr/>
          <p:nvPr userDrawn="1"/>
        </p:nvSpPr>
        <p:spPr>
          <a:xfrm>
            <a:off x="6466271" y="4167617"/>
            <a:ext cx="4922635" cy="29678"/>
          </a:xfrm>
          <a:prstGeom prst="rect">
            <a:avLst/>
          </a:prstGeom>
          <a:solidFill>
            <a:srgbClr val="00A0E3"/>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30888" tIns="65444" rIns="130888" bIns="65444" rtlCol="0" anchor="ctr"/>
          <a:lstStyle/>
          <a:p>
            <a:pPr algn="ctr"/>
            <a:endParaRPr lang="en-IN" sz="1500"/>
          </a:p>
        </p:txBody>
      </p:sp>
    </p:spTree>
    <p:extLst>
      <p:ext uri="{BB962C8B-B14F-4D97-AF65-F5344CB8AC3E}">
        <p14:creationId xmlns:p14="http://schemas.microsoft.com/office/powerpoint/2010/main" val="191975860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with 8 images">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9573222" y="-228950"/>
            <a:ext cx="2624666" cy="2553400"/>
          </a:xfrm>
          <a:prstGeom prst="rect">
            <a:avLst/>
          </a:prstGeom>
        </p:spPr>
      </p:pic>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flipV="1">
            <a:off x="13324" y="-228950"/>
            <a:ext cx="2624666" cy="2553400"/>
          </a:xfrm>
          <a:prstGeom prst="rect">
            <a:avLst/>
          </a:prstGeom>
        </p:spPr>
      </p:pic>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1" y="6286499"/>
            <a:ext cx="12191999" cy="223394"/>
          </a:xfrm>
          <a:prstGeom prst="rect">
            <a:avLst/>
          </a:prstGeom>
        </p:spPr>
        <p:txBody>
          <a:bodyPr vert="horz" wrap="square" lIns="0" tIns="0" rIns="0" bIns="0" rtlCol="0" anchor="t">
            <a:spAutoFit/>
          </a:bodyPr>
          <a:lstStyle>
            <a:lvl1pPr algn="ctr">
              <a:lnSpc>
                <a:spcPct val="120000"/>
              </a:lnSpc>
              <a:spcBef>
                <a:spcPts val="0"/>
              </a:spcBef>
              <a:spcAft>
                <a:spcPts val="667"/>
              </a:spcAft>
              <a:defRPr sz="1333" baseline="0">
                <a:solidFill>
                  <a:schemeClr val="bg1"/>
                </a:solidFill>
              </a:defRPr>
            </a:lvl1pPr>
          </a:lstStyle>
          <a:p>
            <a:r>
              <a:rPr lang="en-US"/>
              <a:t>Click to edit Master title style</a:t>
            </a:r>
            <a:endParaRPr lang="en-US" dirty="0"/>
          </a:p>
        </p:txBody>
      </p:sp>
      <p:sp>
        <p:nvSpPr>
          <p:cNvPr id="28" name="Subtitle">
            <a:extLst>
              <a:ext uri="{FF2B5EF4-FFF2-40B4-BE49-F238E27FC236}">
                <a16:creationId xmlns:a16="http://schemas.microsoft.com/office/drawing/2014/main" id="{28BE4F9F-7DD9-49C5-B6FA-57B303B8AD7D}"/>
              </a:ext>
            </a:extLst>
          </p:cNvPr>
          <p:cNvSpPr>
            <a:spLocks noGrp="1"/>
          </p:cNvSpPr>
          <p:nvPr>
            <p:ph type="body" sz="quarter" idx="26" hasCustomPrompt="1"/>
          </p:nvPr>
        </p:nvSpPr>
        <p:spPr>
          <a:xfrm>
            <a:off x="3365736" y="533400"/>
            <a:ext cx="5458118" cy="514350"/>
          </a:xfrm>
          <a:prstGeom prst="rect">
            <a:avLst/>
          </a:prstGeom>
        </p:spPr>
        <p:txBody>
          <a:bodyPr lIns="0" tIns="0" rIns="0" bIns="0"/>
          <a:lstStyle>
            <a:lvl1pPr marL="0" algn="ctr">
              <a:lnSpc>
                <a:spcPct val="120000"/>
              </a:lnSpc>
              <a:spcBef>
                <a:spcPts val="0"/>
              </a:spcBef>
              <a:spcAft>
                <a:spcPts val="667"/>
              </a:spcAft>
              <a:defRPr sz="13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2" name="Picture placeholder 1" descr="Grey zone on the slide to place a picture">
            <a:extLst>
              <a:ext uri="{FF2B5EF4-FFF2-40B4-BE49-F238E27FC236}">
                <a16:creationId xmlns:a16="http://schemas.microsoft.com/office/drawing/2014/main" id="{6CAABD57-D660-4C79-AA38-FC5543142A97}"/>
              </a:ext>
            </a:extLst>
          </p:cNvPr>
          <p:cNvSpPr>
            <a:spLocks noGrp="1"/>
          </p:cNvSpPr>
          <p:nvPr>
            <p:ph type="pic" sz="quarter" idx="19" hasCustomPrompt="1"/>
          </p:nvPr>
        </p:nvSpPr>
        <p:spPr bwMode="gray">
          <a:xfrm>
            <a:off x="583090" y="1524001"/>
            <a:ext cx="2639535" cy="142875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0" name="Body copy for picture 1">
            <a:extLst>
              <a:ext uri="{FF2B5EF4-FFF2-40B4-BE49-F238E27FC236}">
                <a16:creationId xmlns:a16="http://schemas.microsoft.com/office/drawing/2014/main" id="{D5C06C19-8A7D-414B-8BB3-B0EA362D10BE}"/>
              </a:ext>
            </a:extLst>
          </p:cNvPr>
          <p:cNvSpPr>
            <a:spLocks noGrp="1"/>
          </p:cNvSpPr>
          <p:nvPr>
            <p:ph type="body" sz="quarter" idx="10" hasCustomPrompt="1"/>
          </p:nvPr>
        </p:nvSpPr>
        <p:spPr>
          <a:xfrm>
            <a:off x="563880" y="3023219"/>
            <a:ext cx="2654858" cy="405782"/>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3" name="Picture placeholder 2" descr="Grey zone on the slide to place a pictur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3372116" y="1524001"/>
            <a:ext cx="2639535" cy="142875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1" name="Body copy for picture 2">
            <a:extLst>
              <a:ext uri="{FF2B5EF4-FFF2-40B4-BE49-F238E27FC236}">
                <a16:creationId xmlns:a16="http://schemas.microsoft.com/office/drawing/2014/main" id="{82DE1822-70A7-49A5-9214-66EE12554DDA}"/>
              </a:ext>
            </a:extLst>
          </p:cNvPr>
          <p:cNvSpPr>
            <a:spLocks noGrp="1"/>
          </p:cNvSpPr>
          <p:nvPr>
            <p:ph type="body" sz="quarter" idx="11" hasCustomPrompt="1"/>
          </p:nvPr>
        </p:nvSpPr>
        <p:spPr>
          <a:xfrm>
            <a:off x="3365736" y="3023219"/>
            <a:ext cx="2654858" cy="405782"/>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5" name="Picture placeholder 3" descr="Grey zone on the slide to place a pictur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6180351" y="1524001"/>
            <a:ext cx="2654859" cy="142875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2" name="Body copy for picture 3">
            <a:extLst>
              <a:ext uri="{FF2B5EF4-FFF2-40B4-BE49-F238E27FC236}">
                <a16:creationId xmlns:a16="http://schemas.microsoft.com/office/drawing/2014/main" id="{41AC372D-E905-4AD2-85AD-64D34E4C963C}"/>
              </a:ext>
            </a:extLst>
          </p:cNvPr>
          <p:cNvSpPr>
            <a:spLocks noGrp="1"/>
          </p:cNvSpPr>
          <p:nvPr>
            <p:ph type="body" sz="quarter" idx="12" hasCustomPrompt="1"/>
          </p:nvPr>
        </p:nvSpPr>
        <p:spPr>
          <a:xfrm>
            <a:off x="6167592" y="3023219"/>
            <a:ext cx="2654858" cy="405782"/>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7" name="Picture placeholder 4" descr="Grey zone on the slide to place a pictur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8988588" y="1524001"/>
            <a:ext cx="2639533" cy="142875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3" name="Body copy for picture 4">
            <a:extLst>
              <a:ext uri="{FF2B5EF4-FFF2-40B4-BE49-F238E27FC236}">
                <a16:creationId xmlns:a16="http://schemas.microsoft.com/office/drawing/2014/main" id="{005205C7-A900-4D24-B314-37044AC4EBAB}"/>
              </a:ext>
            </a:extLst>
          </p:cNvPr>
          <p:cNvSpPr>
            <a:spLocks noGrp="1"/>
          </p:cNvSpPr>
          <p:nvPr>
            <p:ph type="body" sz="quarter" idx="21" hasCustomPrompt="1"/>
          </p:nvPr>
        </p:nvSpPr>
        <p:spPr>
          <a:xfrm>
            <a:off x="8974667" y="3023219"/>
            <a:ext cx="2654858" cy="405782"/>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9" name="Picture placeholder 5" descr="Grey zone on the slide to place a picture">
            <a:extLst>
              <a:ext uri="{FF2B5EF4-FFF2-40B4-BE49-F238E27FC236}">
                <a16:creationId xmlns:a16="http://schemas.microsoft.com/office/drawing/2014/main" id="{0B79AC03-4830-4DE7-919D-992A70C9608C}"/>
              </a:ext>
            </a:extLst>
          </p:cNvPr>
          <p:cNvSpPr>
            <a:spLocks noGrp="1"/>
          </p:cNvSpPr>
          <p:nvPr>
            <p:ph type="pic" sz="quarter" idx="20" hasCustomPrompt="1"/>
          </p:nvPr>
        </p:nvSpPr>
        <p:spPr bwMode="gray">
          <a:xfrm>
            <a:off x="583090" y="3905250"/>
            <a:ext cx="2639535" cy="142875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4" name="Body copy for picture 5">
            <a:extLst>
              <a:ext uri="{FF2B5EF4-FFF2-40B4-BE49-F238E27FC236}">
                <a16:creationId xmlns:a16="http://schemas.microsoft.com/office/drawing/2014/main" id="{447B01CB-5B1D-43B3-A428-F0E25446F476}"/>
              </a:ext>
            </a:extLst>
          </p:cNvPr>
          <p:cNvSpPr>
            <a:spLocks noGrp="1"/>
          </p:cNvSpPr>
          <p:nvPr>
            <p:ph type="body" sz="quarter" idx="22" hasCustomPrompt="1"/>
          </p:nvPr>
        </p:nvSpPr>
        <p:spPr>
          <a:xfrm>
            <a:off x="562476" y="5404469"/>
            <a:ext cx="2654858" cy="405782"/>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4" name="Picture placeholder 6" descr="Grey zone on the slide to place a pictur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3372116" y="3905250"/>
            <a:ext cx="2639535" cy="142875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5" name="Body copy for picture 6">
            <a:extLst>
              <a:ext uri="{FF2B5EF4-FFF2-40B4-BE49-F238E27FC236}">
                <a16:creationId xmlns:a16="http://schemas.microsoft.com/office/drawing/2014/main" id="{ABC3E4A0-700C-487B-BFD0-321116EFE226}"/>
              </a:ext>
            </a:extLst>
          </p:cNvPr>
          <p:cNvSpPr>
            <a:spLocks noGrp="1"/>
          </p:cNvSpPr>
          <p:nvPr>
            <p:ph type="body" sz="quarter" idx="23" hasCustomPrompt="1"/>
          </p:nvPr>
        </p:nvSpPr>
        <p:spPr>
          <a:xfrm>
            <a:off x="3364332" y="5404469"/>
            <a:ext cx="2654858" cy="405782"/>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6" name="Picture placeholder 7" descr="Grey zone on the slide to place a pictur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6180351" y="3905250"/>
            <a:ext cx="2654859" cy="142875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6" name="Body copy for picture 7">
            <a:extLst>
              <a:ext uri="{FF2B5EF4-FFF2-40B4-BE49-F238E27FC236}">
                <a16:creationId xmlns:a16="http://schemas.microsoft.com/office/drawing/2014/main" id="{495AEC39-3DC0-4A38-8766-4537E7E4294F}"/>
              </a:ext>
            </a:extLst>
          </p:cNvPr>
          <p:cNvSpPr>
            <a:spLocks noGrp="1"/>
          </p:cNvSpPr>
          <p:nvPr>
            <p:ph type="body" sz="quarter" idx="24" hasCustomPrompt="1"/>
          </p:nvPr>
        </p:nvSpPr>
        <p:spPr>
          <a:xfrm>
            <a:off x="6166188" y="5404469"/>
            <a:ext cx="2654858" cy="405782"/>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8" name="Picture placeholder 8" descr="Grey zone on the slide to place a pictur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8988588" y="3905250"/>
            <a:ext cx="2639533" cy="142875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7" name="Body copy for picture 8">
            <a:extLst>
              <a:ext uri="{FF2B5EF4-FFF2-40B4-BE49-F238E27FC236}">
                <a16:creationId xmlns:a16="http://schemas.microsoft.com/office/drawing/2014/main" id="{AD9A09F5-A787-48C9-8EDA-B6219AA1684E}"/>
              </a:ext>
            </a:extLst>
          </p:cNvPr>
          <p:cNvSpPr>
            <a:spLocks noGrp="1"/>
          </p:cNvSpPr>
          <p:nvPr>
            <p:ph type="body" sz="quarter" idx="25" hasCustomPrompt="1"/>
          </p:nvPr>
        </p:nvSpPr>
        <p:spPr>
          <a:xfrm>
            <a:off x="8973263" y="5404469"/>
            <a:ext cx="2654858" cy="405782"/>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Tree>
    <p:extLst>
      <p:ext uri="{BB962C8B-B14F-4D97-AF65-F5344CB8AC3E}">
        <p14:creationId xmlns:p14="http://schemas.microsoft.com/office/powerpoint/2010/main" val="15800450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ent with subtitle and 4 columns">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563880" y="533400"/>
            <a:ext cx="2654858" cy="223394"/>
          </a:xfrm>
          <a:prstGeom prst="rect">
            <a:avLst/>
          </a:prstGeom>
        </p:spPr>
        <p:txBody>
          <a:bodyPr vert="horz" wrap="square" lIns="0" tIns="0" rIns="0" bIns="0" rtlCol="0" anchor="t">
            <a:spAutoFit/>
          </a:bodyPr>
          <a:lstStyle>
            <a:lvl1pPr>
              <a:lnSpc>
                <a:spcPct val="120000"/>
              </a:lnSpc>
              <a:spcBef>
                <a:spcPts val="0"/>
              </a:spcBef>
              <a:spcAft>
                <a:spcPts val="667"/>
              </a:spcAft>
              <a:defRPr sz="1333" baseline="0">
                <a:solidFill>
                  <a:srgbClr val="0078D3"/>
                </a:solidFill>
              </a:defRPr>
            </a:lvl1pPr>
          </a:lstStyle>
          <a:p>
            <a:r>
              <a:rPr lang="en-US"/>
              <a:t>Click to edit Master title style</a:t>
            </a:r>
            <a:endParaRPr lang="en-US" dirty="0"/>
          </a:p>
        </p:txBody>
      </p:sp>
      <p:sp>
        <p:nvSpPr>
          <p:cNvPr id="13" name="Subtitle">
            <a:extLst>
              <a:ext uri="{FF2B5EF4-FFF2-40B4-BE49-F238E27FC236}">
                <a16:creationId xmlns:a16="http://schemas.microsoft.com/office/drawing/2014/main" id="{F51B74CE-EC41-47ED-9C52-573BA95C637C}"/>
              </a:ext>
            </a:extLst>
          </p:cNvPr>
          <p:cNvSpPr>
            <a:spLocks noGrp="1"/>
          </p:cNvSpPr>
          <p:nvPr>
            <p:ph type="body" sz="quarter" idx="14" hasCustomPrompt="1"/>
          </p:nvPr>
        </p:nvSpPr>
        <p:spPr>
          <a:xfrm>
            <a:off x="3365736" y="533400"/>
            <a:ext cx="5458118" cy="514350"/>
          </a:xfrm>
          <a:prstGeom prst="rect">
            <a:avLst/>
          </a:prstGeom>
        </p:spPr>
        <p:txBody>
          <a:bodyPr lIns="0" tIns="0" rIns="0" bIns="0"/>
          <a:lstStyle>
            <a:lvl1pPr marL="0">
              <a:lnSpc>
                <a:spcPct val="120000"/>
              </a:lnSpc>
              <a:spcBef>
                <a:spcPts val="0"/>
              </a:spcBef>
              <a:spcAft>
                <a:spcPts val="667"/>
              </a:spcAft>
              <a:defRPr sz="13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7"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63880" y="1485900"/>
            <a:ext cx="2654858" cy="4800600"/>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0" name="Body copy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3365736" y="1485900"/>
            <a:ext cx="2654858" cy="4800600"/>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1" name="Body copy column 3">
            <a:extLst>
              <a:ext uri="{FF2B5EF4-FFF2-40B4-BE49-F238E27FC236}">
                <a16:creationId xmlns:a16="http://schemas.microsoft.com/office/drawing/2014/main" id="{E286D177-D5C8-4A66-B90E-67252A4119B4}"/>
              </a:ext>
            </a:extLst>
          </p:cNvPr>
          <p:cNvSpPr>
            <a:spLocks noGrp="1"/>
          </p:cNvSpPr>
          <p:nvPr>
            <p:ph type="body" sz="quarter" idx="12" hasCustomPrompt="1"/>
          </p:nvPr>
        </p:nvSpPr>
        <p:spPr>
          <a:xfrm>
            <a:off x="6167592" y="1485900"/>
            <a:ext cx="2654858" cy="4800600"/>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2" name="Body copy column 4">
            <a:extLst>
              <a:ext uri="{FF2B5EF4-FFF2-40B4-BE49-F238E27FC236}">
                <a16:creationId xmlns:a16="http://schemas.microsoft.com/office/drawing/2014/main" id="{8CC5693B-613F-4F81-87CA-5F4DF4381B8F}"/>
              </a:ext>
            </a:extLst>
          </p:cNvPr>
          <p:cNvSpPr>
            <a:spLocks noGrp="1"/>
          </p:cNvSpPr>
          <p:nvPr>
            <p:ph type="body" sz="quarter" idx="13" hasCustomPrompt="1"/>
          </p:nvPr>
        </p:nvSpPr>
        <p:spPr>
          <a:xfrm>
            <a:off x="8974667" y="1485900"/>
            <a:ext cx="2654858" cy="4800600"/>
          </a:xfrm>
          <a:prstGeom prst="rect">
            <a:avLst/>
          </a:prstGeom>
        </p:spPr>
        <p:txBody>
          <a:bodyPr lIns="0" tIns="0" rIns="0" bIns="0"/>
          <a:lstStyle>
            <a:lvl1pPr marL="0">
              <a:lnSpc>
                <a:spcPct val="120000"/>
              </a:lnSpc>
              <a:spcBef>
                <a:spcPts val="0"/>
              </a:spcBef>
              <a:spcAft>
                <a:spcPts val="667"/>
              </a:spcAft>
              <a:defRPr sz="8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Tree>
    <p:extLst>
      <p:ext uri="{BB962C8B-B14F-4D97-AF65-F5344CB8AC3E}">
        <p14:creationId xmlns:p14="http://schemas.microsoft.com/office/powerpoint/2010/main" val="132201518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76558" r="1"/>
          <a:stretch/>
        </p:blipFill>
        <p:spPr>
          <a:xfrm>
            <a:off x="2606" y="850134"/>
            <a:ext cx="683308" cy="563523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85739"/>
            <a:ext cx="4167887" cy="347798"/>
          </a:xfrm>
          <a:prstGeom prst="rect">
            <a:avLst/>
          </a:prstGeom>
        </p:spPr>
        <p:txBody>
          <a:bodyPr anchor="b" anchorCtr="0">
            <a:spAutoFit/>
          </a:bodyPr>
          <a:lstStyle>
            <a:lvl1pPr>
              <a:defRPr>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1"/>
            <a:ext cx="4164583" cy="307777"/>
          </a:xfrm>
          <a:prstGeom prst="rect">
            <a:avLst/>
          </a:prstGeo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name or subtitle</a:t>
            </a:r>
          </a:p>
        </p:txBody>
      </p:sp>
      <p:sp>
        <p:nvSpPr>
          <p:cNvPr id="13" name="Rectangle 12">
            <a:extLst>
              <a:ext uri="{FF2B5EF4-FFF2-40B4-BE49-F238E27FC236}">
                <a16:creationId xmlns:a16="http://schemas.microsoft.com/office/drawing/2014/main" id="{09175A47-8182-4670-B2D6-00FA669A5BB4}"/>
              </a:ext>
            </a:extLst>
          </p:cNvPr>
          <p:cNvSpPr/>
          <p:nvPr userDrawn="1"/>
        </p:nvSpPr>
        <p:spPr bwMode="auto">
          <a:xfrm>
            <a:off x="5326062" y="1"/>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3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226B3939-6EBD-404A-BE46-D596AFDB5E1F}"/>
              </a:ext>
            </a:extLst>
          </p:cNvPr>
          <p:cNvPicPr>
            <a:picLocks noChangeAspect="1"/>
          </p:cNvPicPr>
          <p:nvPr userDrawn="1"/>
        </p:nvPicPr>
        <p:blipFill>
          <a:blip r:embed="rId3"/>
          <a:stretch>
            <a:fillRect/>
          </a:stretch>
        </p:blipFill>
        <p:spPr>
          <a:xfrm>
            <a:off x="6430471" y="886334"/>
            <a:ext cx="3939065" cy="5979604"/>
          </a:xfrm>
          <a:prstGeom prst="rect">
            <a:avLst/>
          </a:prstGeom>
        </p:spPr>
      </p:pic>
    </p:spTree>
    <p:extLst>
      <p:ext uri="{BB962C8B-B14F-4D97-AF65-F5344CB8AC3E}">
        <p14:creationId xmlns:p14="http://schemas.microsoft.com/office/powerpoint/2010/main" val="276954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85739"/>
            <a:ext cx="4167887" cy="347798"/>
          </a:xfrm>
          <a:prstGeom prst="rect">
            <a:avLst/>
          </a:prstGeom>
        </p:spPr>
        <p:txBody>
          <a:bodyPr anchor="b" anchorCtr="0">
            <a:spAutoFit/>
          </a:bodyPr>
          <a:lstStyle>
            <a:lvl1pPr>
              <a:defRPr>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1"/>
            <a:ext cx="4164583" cy="307777"/>
          </a:xfrm>
          <a:prstGeom prst="rect">
            <a:avLst/>
          </a:prstGeo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name or subtitle</a:t>
            </a:r>
          </a:p>
        </p:txBody>
      </p:sp>
      <p:sp>
        <p:nvSpPr>
          <p:cNvPr id="6" name="Rectangle 5">
            <a:extLst>
              <a:ext uri="{FF2B5EF4-FFF2-40B4-BE49-F238E27FC236}">
                <a16:creationId xmlns:a16="http://schemas.microsoft.com/office/drawing/2014/main" id="{57C96EA2-D6B1-409C-B45A-17BE3FC054D5}"/>
              </a:ext>
            </a:extLst>
          </p:cNvPr>
          <p:cNvSpPr/>
          <p:nvPr userDrawn="1"/>
        </p:nvSpPr>
        <p:spPr bwMode="auto">
          <a:xfrm>
            <a:off x="5326062" y="1"/>
            <a:ext cx="6865937" cy="6865937"/>
          </a:xfrm>
          <a:prstGeom prst="rect">
            <a:avLst/>
          </a:prstGeom>
          <a:solidFill>
            <a:srgbClr val="DF6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3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DBBDE3B-BB9B-4B47-A02F-BD18978221CB}"/>
              </a:ext>
            </a:extLst>
          </p:cNvPr>
          <p:cNvPicPr>
            <a:picLocks noChangeAspect="1"/>
          </p:cNvPicPr>
          <p:nvPr userDrawn="1"/>
        </p:nvPicPr>
        <p:blipFill>
          <a:blip r:embed="rId2"/>
          <a:stretch>
            <a:fillRect/>
          </a:stretch>
        </p:blipFill>
        <p:spPr>
          <a:xfrm>
            <a:off x="6430471" y="886334"/>
            <a:ext cx="3939065" cy="5979604"/>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2606" y="850134"/>
            <a:ext cx="683308" cy="5635238"/>
          </a:xfrm>
          <a:prstGeom prst="rect">
            <a:avLst/>
          </a:prstGeom>
        </p:spPr>
      </p:pic>
    </p:spTree>
    <p:extLst>
      <p:ext uri="{BB962C8B-B14F-4D97-AF65-F5344CB8AC3E}">
        <p14:creationId xmlns:p14="http://schemas.microsoft.com/office/powerpoint/2010/main" val="90703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197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933317"/>
            <a:ext cx="4161981" cy="1200329"/>
          </a:xfrm>
          <a:prstGeom prst="rect">
            <a:avLst/>
          </a:prstGeom>
        </p:spPr>
        <p:txBody>
          <a:bodyPr wrap="square" rIns="0" anchor="b">
            <a:spAutoFit/>
          </a:bodyPr>
          <a:lstStyle>
            <a:lvl1pPr>
              <a:lnSpc>
                <a:spcPct val="100000"/>
              </a:lnSpc>
              <a:defRPr sz="3600" b="0" spc="-49" baseline="0">
                <a:solidFill>
                  <a:schemeClr val="bg1"/>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07777"/>
          </a:xfrm>
          <a:prstGeom prst="rect">
            <a:avLst/>
          </a:prstGeom>
        </p:spPr>
        <p:txBody>
          <a:bodyPr/>
          <a:lstStyle>
            <a:lvl1pPr marL="0" indent="0">
              <a:buNone/>
              <a:defRPr sz="2000">
                <a:solidFill>
                  <a:schemeClr val="bg1"/>
                </a:solidFill>
                <a:latin typeface="+mn-lt"/>
              </a:defRPr>
            </a:lvl1pPr>
            <a:lvl2pPr marL="228591" indent="0">
              <a:buNone/>
              <a:defRPr/>
            </a:lvl2pPr>
            <a:lvl3pPr marL="457182" indent="0">
              <a:buNone/>
              <a:defRPr/>
            </a:lvl3pPr>
            <a:lvl4pPr marL="661962" indent="0">
              <a:buNone/>
              <a:defRPr/>
            </a:lvl4pPr>
            <a:lvl5pPr marL="8556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2606" y="850134"/>
            <a:ext cx="683308" cy="5635238"/>
          </a:xfrm>
          <a:prstGeom prst="rect">
            <a:avLst/>
          </a:prstGeom>
        </p:spPr>
      </p:pic>
    </p:spTree>
    <p:extLst>
      <p:ext uri="{BB962C8B-B14F-4D97-AF65-F5344CB8AC3E}">
        <p14:creationId xmlns:p14="http://schemas.microsoft.com/office/powerpoint/2010/main" val="2598347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8796075" y="850134"/>
            <a:ext cx="2985183" cy="5635238"/>
          </a:xfrm>
          <a:prstGeom prst="rect">
            <a:avLst/>
          </a:prstGeom>
        </p:spPr>
      </p:pic>
    </p:spTree>
    <p:extLst>
      <p:ext uri="{BB962C8B-B14F-4D97-AF65-F5344CB8AC3E}">
        <p14:creationId xmlns:p14="http://schemas.microsoft.com/office/powerpoint/2010/main" val="30793139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04"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585216" y="3977320"/>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9473228" y="3623191"/>
            <a:ext cx="2136160" cy="3242747"/>
          </a:xfrm>
          <a:prstGeom prst="rect">
            <a:avLst/>
          </a:prstGeom>
        </p:spPr>
      </p:pic>
    </p:spTree>
    <p:extLst>
      <p:ext uri="{BB962C8B-B14F-4D97-AF65-F5344CB8AC3E}">
        <p14:creationId xmlns:p14="http://schemas.microsoft.com/office/powerpoint/2010/main" val="31365318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with white Windows logo on black backgroun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a:off x="43174" y="850134"/>
            <a:ext cx="2985183" cy="5635238"/>
          </a:xfrm>
          <a:prstGeom prst="rect">
            <a:avLst/>
          </a:prstGeom>
        </p:spPr>
      </p:pic>
      <p:sp>
        <p:nvSpPr>
          <p:cNvPr id="8" name="Title 1"/>
          <p:cNvSpPr>
            <a:spLocks noGrp="1"/>
          </p:cNvSpPr>
          <p:nvPr>
            <p:ph type="title" hasCustomPrompt="1"/>
          </p:nvPr>
        </p:nvSpPr>
        <p:spPr>
          <a:xfrm>
            <a:off x="3028357" y="2972212"/>
            <a:ext cx="9144000" cy="561564"/>
          </a:xfrm>
          <a:prstGeom prst="rect">
            <a:avLst/>
          </a:prstGeo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9" name="Text Placeholder 4"/>
          <p:cNvSpPr>
            <a:spLocks noGrp="1"/>
          </p:cNvSpPr>
          <p:nvPr>
            <p:ph type="body" sz="quarter" idx="12" hasCustomPrompt="1"/>
          </p:nvPr>
        </p:nvSpPr>
        <p:spPr>
          <a:xfrm>
            <a:off x="3028357" y="3962401"/>
            <a:ext cx="9144000" cy="307777"/>
          </a:xfrm>
          <a:prstGeom prst="rect">
            <a:avLst/>
          </a:prstGeo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27654457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slide with blue Windows logo on white backgroun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8796075" y="850134"/>
            <a:ext cx="2985183" cy="5635238"/>
          </a:xfrm>
          <a:prstGeom prst="rect">
            <a:avLst/>
          </a:prstGeom>
        </p:spPr>
      </p:pic>
      <p:sp>
        <p:nvSpPr>
          <p:cNvPr id="5" name="Title">
            <a:extLst>
              <a:ext uri="{FF2B5EF4-FFF2-40B4-BE49-F238E27FC236}">
                <a16:creationId xmlns:a16="http://schemas.microsoft.com/office/drawing/2014/main" id="{5342E14A-2A42-43D8-9170-5AFA3A5CC150}"/>
              </a:ext>
            </a:extLst>
          </p:cNvPr>
          <p:cNvSpPr>
            <a:spLocks noGrp="1"/>
          </p:cNvSpPr>
          <p:nvPr>
            <p:ph type="title" hasCustomPrompt="1"/>
          </p:nvPr>
        </p:nvSpPr>
        <p:spPr>
          <a:xfrm>
            <a:off x="3365736" y="539536"/>
            <a:ext cx="5451739" cy="2889465"/>
          </a:xfrm>
          <a:prstGeom prst="rect">
            <a:avLst/>
          </a:prstGeom>
        </p:spPr>
        <p:txBody>
          <a:bodyPr lIns="0" tIns="0" rIns="0" bIns="0"/>
          <a:lstStyle>
            <a:lvl1pPr>
              <a:lnSpc>
                <a:spcPct val="100000"/>
              </a:lnSpc>
              <a:spcAft>
                <a:spcPts val="667"/>
              </a:spcAft>
              <a:defRPr lang="en-US" sz="2167" kern="1200" spc="0" baseline="0" noProof="0" dirty="0">
                <a:solidFill>
                  <a:srgbClr val="505050"/>
                </a:solidFill>
                <a:latin typeface="+mj-lt"/>
                <a:ea typeface="+mn-ea"/>
                <a:cs typeface="Segoe UI" panose="020B0502040204020203" pitchFamily="34" charset="0"/>
              </a:defRPr>
            </a:lvl1pPr>
          </a:lstStyle>
          <a:p>
            <a:r>
              <a:rPr lang="en-US" noProof="0" dirty="0"/>
              <a:t>Click to edit copy</a:t>
            </a:r>
          </a:p>
        </p:txBody>
      </p:sp>
    </p:spTree>
    <p:extLst>
      <p:ext uri="{BB962C8B-B14F-4D97-AF65-F5344CB8AC3E}">
        <p14:creationId xmlns:p14="http://schemas.microsoft.com/office/powerpoint/2010/main" val="33698355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slide with black background">
    <p:bg>
      <p:bgPr>
        <a:solidFill>
          <a:schemeClr val="tx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8796075" y="850134"/>
            <a:ext cx="2985183" cy="5635238"/>
          </a:xfrm>
          <a:prstGeom prst="rect">
            <a:avLst/>
          </a:prstGeom>
        </p:spPr>
      </p:pic>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563880" y="533400"/>
            <a:ext cx="2654858" cy="223406"/>
          </a:xfrm>
          <a:prstGeom prst="rect">
            <a:avLst/>
          </a:prstGeom>
        </p:spPr>
        <p:txBody>
          <a:bodyPr vert="horz" wrap="square" lIns="0" tIns="0" rIns="0" bIns="0" rtlCol="0" anchor="t">
            <a:spAutoFit/>
          </a:bodyPr>
          <a:lstStyle>
            <a:lvl1pPr>
              <a:lnSpc>
                <a:spcPct val="120000"/>
              </a:lnSpc>
              <a:spcBef>
                <a:spcPts val="0"/>
              </a:spcBef>
              <a:spcAft>
                <a:spcPts val="667"/>
              </a:spcAft>
              <a:defRPr sz="1333" baseline="0">
                <a:solidFill>
                  <a:srgbClr val="50E6FF"/>
                </a:solidFill>
              </a:defRPr>
            </a:lvl1pPr>
          </a:lstStyle>
          <a:p>
            <a:r>
              <a:rPr lang="en-US"/>
              <a:t>Click to edit Master title style</a:t>
            </a:r>
            <a:endParaRPr lang="en-US" dirty="0"/>
          </a:p>
        </p:txBody>
      </p:sp>
      <p:sp>
        <p:nvSpPr>
          <p:cNvPr id="10" name="Subtitle">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3365736" y="533400"/>
            <a:ext cx="5458118" cy="2895600"/>
          </a:xfrm>
          <a:prstGeom prst="rect">
            <a:avLst/>
          </a:prstGeom>
        </p:spPr>
        <p:txBody>
          <a:bodyPr lIns="0" tIns="0" rIns="0" bIns="0"/>
          <a:lstStyle>
            <a:lvl1pPr marL="0">
              <a:lnSpc>
                <a:spcPct val="100000"/>
              </a:lnSpc>
              <a:spcAft>
                <a:spcPts val="667"/>
              </a:spcAft>
              <a:defRPr sz="2167">
                <a:solidFill>
                  <a:schemeClr val="bg1"/>
                </a:solidFill>
                <a:latin typeface="+mj-lt"/>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1" name="Body copy">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63880" y="3401680"/>
            <a:ext cx="2654858" cy="2884820"/>
          </a:xfrm>
          <a:prstGeom prst="rect">
            <a:avLst/>
          </a:prstGeom>
        </p:spPr>
        <p:txBody>
          <a:bodyPr lIns="0" tIns="0" rIns="0" bIns="0"/>
          <a:lstStyle>
            <a:lvl1pPr marL="0">
              <a:lnSpc>
                <a:spcPct val="120000"/>
              </a:lnSpc>
              <a:spcBef>
                <a:spcPts val="0"/>
              </a:spcBef>
              <a:spcAft>
                <a:spcPts val="667"/>
              </a:spcAft>
              <a:defRPr sz="13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Tree>
    <p:extLst>
      <p:ext uri="{BB962C8B-B14F-4D97-AF65-F5344CB8AC3E}">
        <p14:creationId xmlns:p14="http://schemas.microsoft.com/office/powerpoint/2010/main" val="130299485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with image background">
    <p:bg>
      <p:bgPr>
        <a:solidFill>
          <a:schemeClr val="tx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8796075" y="850134"/>
            <a:ext cx="2985183" cy="5635238"/>
          </a:xfrm>
          <a:prstGeom prst="rect">
            <a:avLst/>
          </a:prstGeom>
        </p:spPr>
      </p:pic>
      <p:sp>
        <p:nvSpPr>
          <p:cNvPr id="7" name="Picture placeholder">
            <a:extLst>
              <a:ext uri="{FF2B5EF4-FFF2-40B4-BE49-F238E27FC236}">
                <a16:creationId xmlns:a16="http://schemas.microsoft.com/office/drawing/2014/main" id="{D9756367-6BC8-4024-AE71-F0BBA3C68545}"/>
              </a:ext>
              <a:ext uri="{C183D7F6-B498-43B3-948B-1728B52AA6E4}">
                <adec:decorative xmlns:adec="http://schemas.microsoft.com/office/drawing/2017/decorative" val="1"/>
              </a:ext>
            </a:extLst>
          </p:cNvPr>
          <p:cNvSpPr>
            <a:spLocks noGrp="1"/>
          </p:cNvSpPr>
          <p:nvPr>
            <p:ph type="pic" sz="quarter" idx="18" hasCustomPrompt="1"/>
          </p:nvPr>
        </p:nvSpPr>
        <p:spPr bwMode="gray">
          <a:xfrm>
            <a:off x="1" y="0"/>
            <a:ext cx="8823854" cy="6858000"/>
          </a:xfrm>
          <a:prstGeom prst="rect">
            <a:avLst/>
          </a:prstGeom>
          <a:solidFill>
            <a:schemeClr val="tx1"/>
          </a:solidFill>
        </p:spPr>
        <p:txBody>
          <a:bodyPr lIns="0" tIns="1371600" rIns="0" anchor="ctr" anchorCtr="0">
            <a:noAutofit/>
          </a:bodyPr>
          <a:lstStyle>
            <a:lvl1pPr marL="0" indent="0" algn="ctr">
              <a:lnSpc>
                <a:spcPct val="120000"/>
              </a:lnSpc>
              <a:spcBef>
                <a:spcPts val="0"/>
              </a:spcBef>
              <a:spcAft>
                <a:spcPts val="667"/>
              </a:spcAft>
              <a:buNone/>
              <a:defRPr sz="1333" b="0">
                <a:solidFill>
                  <a:schemeClr val="bg1"/>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563880" y="533400"/>
            <a:ext cx="2654858" cy="223394"/>
          </a:xfrm>
          <a:prstGeom prst="rect">
            <a:avLst/>
          </a:prstGeom>
        </p:spPr>
        <p:txBody>
          <a:bodyPr vert="horz" wrap="square" lIns="0" tIns="0" rIns="0" bIns="0" rtlCol="0" anchor="t">
            <a:spAutoFit/>
          </a:bodyPr>
          <a:lstStyle>
            <a:lvl1pPr>
              <a:lnSpc>
                <a:spcPct val="120000"/>
              </a:lnSpc>
              <a:spcBef>
                <a:spcPts val="0"/>
              </a:spcBef>
              <a:spcAft>
                <a:spcPts val="667"/>
              </a:spcAft>
              <a:defRPr sz="1333" baseline="0">
                <a:solidFill>
                  <a:schemeClr val="bg1"/>
                </a:solidFill>
              </a:defRPr>
            </a:lvl1pPr>
          </a:lstStyle>
          <a:p>
            <a:r>
              <a:rPr lang="en-US"/>
              <a:t>Click to edit Master title style</a:t>
            </a:r>
            <a:endParaRPr lang="en-US" dirty="0"/>
          </a:p>
        </p:txBody>
      </p:sp>
      <p:sp>
        <p:nvSpPr>
          <p:cNvPr id="10" name="Subtitle">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3365736" y="533400"/>
            <a:ext cx="5458118" cy="2895600"/>
          </a:xfrm>
          <a:prstGeom prst="rect">
            <a:avLst/>
          </a:prstGeom>
        </p:spPr>
        <p:txBody>
          <a:bodyPr lIns="0" tIns="0" rIns="0" bIns="0"/>
          <a:lstStyle>
            <a:lvl1pPr marL="0">
              <a:lnSpc>
                <a:spcPct val="100000"/>
              </a:lnSpc>
              <a:spcAft>
                <a:spcPts val="667"/>
              </a:spcAft>
              <a:defRPr sz="2167">
                <a:solidFill>
                  <a:srgbClr val="505050"/>
                </a:solidFill>
                <a:latin typeface="+mj-lt"/>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1" name="Body copy">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63880" y="3401680"/>
            <a:ext cx="2654858" cy="2884820"/>
          </a:xfrm>
          <a:prstGeom prst="rect">
            <a:avLst/>
          </a:prstGeom>
        </p:spPr>
        <p:txBody>
          <a:bodyPr lIns="0" tIns="0" rIns="0" bIns="0"/>
          <a:lstStyle>
            <a:lvl1pPr marL="0">
              <a:lnSpc>
                <a:spcPct val="120000"/>
              </a:lnSpc>
              <a:spcBef>
                <a:spcPts val="0"/>
              </a:spcBef>
              <a:spcAft>
                <a:spcPts val="667"/>
              </a:spcAft>
              <a:defRPr sz="1333">
                <a:solidFill>
                  <a:schemeClr val="bg1"/>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9" name="Slide number">
            <a:extLst>
              <a:ext uri="{FF2B5EF4-FFF2-40B4-BE49-F238E27FC236}">
                <a16:creationId xmlns:a16="http://schemas.microsoft.com/office/drawing/2014/main" id="{06F4F3F1-2F19-7D42-934A-794077B64115}"/>
              </a:ext>
              <a:ext uri="{C183D7F6-B498-43B3-948B-1728B52AA6E4}">
                <adec:decorative xmlns:adec="http://schemas.microsoft.com/office/drawing/2017/decorative" val="1"/>
              </a:ext>
            </a:extLst>
          </p:cNvPr>
          <p:cNvSpPr>
            <a:spLocks noGrp="1"/>
          </p:cNvSpPr>
          <p:nvPr>
            <p:ph type="sldNum" sz="quarter" idx="4"/>
          </p:nvPr>
        </p:nvSpPr>
        <p:spPr>
          <a:xfrm>
            <a:off x="553861" y="6537960"/>
            <a:ext cx="158750" cy="128240"/>
          </a:xfrm>
          <a:prstGeom prst="rect">
            <a:avLst/>
          </a:prstGeom>
        </p:spPr>
        <p:txBody>
          <a:bodyPr lIns="0" tIns="0" rIns="0" bIns="0" anchor="b" anchorCtr="0"/>
          <a:lstStyle>
            <a:lvl1pPr>
              <a:lnSpc>
                <a:spcPct val="100000"/>
              </a:lnSpc>
              <a:spcBef>
                <a:spcPts val="0"/>
              </a:spcBef>
              <a:defRPr sz="833" b="0" i="0" spc="0" baseline="0">
                <a:solidFill>
                  <a:schemeClr val="bg1"/>
                </a:solidFill>
                <a:latin typeface="Segoe UI" panose="020B0502040204020203" pitchFamily="34" charset="0"/>
                <a:cs typeface="Segoe UI" panose="020B0502040204020203" pitchFamily="34" charset="0"/>
              </a:defRPr>
            </a:lvl1pPr>
          </a:lstStyle>
          <a:p>
            <a:pPr marL="21165" defTabSz="761970"/>
            <a:fld id="{81D60167-4931-47E6-BA6A-407CBD079E47}" type="slidenum">
              <a:rPr lang="en-US" smtClean="0"/>
              <a:pPr marL="21165" defTabSz="761970"/>
              <a:t>‹#›</a:t>
            </a:fld>
            <a:endParaRPr lang="en-US" dirty="0"/>
          </a:p>
        </p:txBody>
      </p:sp>
      <p:sp>
        <p:nvSpPr>
          <p:cNvPr id="8" name="Footer note">
            <a:extLst>
              <a:ext uri="{FF2B5EF4-FFF2-40B4-BE49-F238E27FC236}">
                <a16:creationId xmlns:a16="http://schemas.microsoft.com/office/drawing/2014/main" id="{F8A82622-1290-7A4F-9EF9-3F0AA846FD3E}"/>
              </a:ext>
              <a:ext uri="{C183D7F6-B498-43B3-948B-1728B52AA6E4}">
                <adec:decorative xmlns:adec="http://schemas.microsoft.com/office/drawing/2017/decorative" val="1"/>
              </a:ext>
            </a:extLst>
          </p:cNvPr>
          <p:cNvSpPr>
            <a:spLocks noGrp="1"/>
          </p:cNvSpPr>
          <p:nvPr>
            <p:ph type="ftr" sz="quarter" idx="3"/>
          </p:nvPr>
        </p:nvSpPr>
        <p:spPr>
          <a:xfrm>
            <a:off x="861463" y="6537960"/>
            <a:ext cx="2707080" cy="128240"/>
          </a:xfrm>
          <a:prstGeom prst="rect">
            <a:avLst/>
          </a:prstGeom>
        </p:spPr>
        <p:txBody>
          <a:bodyPr lIns="0" tIns="0" rIns="0" bIns="0" anchor="b" anchorCtr="0"/>
          <a:lstStyle>
            <a:lvl1pPr>
              <a:lnSpc>
                <a:spcPct val="100000"/>
              </a:lnSpc>
              <a:spcBef>
                <a:spcPts val="0"/>
              </a:spcBef>
              <a:defRPr sz="833" b="0" i="0" spc="0" baseline="0">
                <a:solidFill>
                  <a:schemeClr val="bg1"/>
                </a:solidFill>
                <a:latin typeface="Segoe UI" panose="020B0502040204020203" pitchFamily="34" charset="0"/>
                <a:cs typeface="Segoe UI" panose="020B0502040204020203" pitchFamily="34" charset="0"/>
              </a:defRPr>
            </a:lvl1pPr>
          </a:lstStyle>
          <a:p>
            <a:pPr marL="10583" defTabSz="761970"/>
            <a:r>
              <a:rPr lang="en-US"/>
              <a:t>Windows execution guidelines / Template / Section name</a:t>
            </a:r>
            <a:endParaRPr lang="en-US" dirty="0"/>
          </a:p>
        </p:txBody>
      </p:sp>
    </p:spTree>
    <p:extLst>
      <p:ext uri="{BB962C8B-B14F-4D97-AF65-F5344CB8AC3E}">
        <p14:creationId xmlns:p14="http://schemas.microsoft.com/office/powerpoint/2010/main" val="381024584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ocument section with large copy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63880" y="527720"/>
            <a:ext cx="2658746" cy="223406"/>
          </a:xfrm>
          <a:prstGeom prst="rect">
            <a:avLst/>
          </a:prstGeom>
        </p:spPr>
        <p:txBody>
          <a:bodyPr lIns="0" tIns="0" rIns="0" bIns="0" anchor="t"/>
          <a:lstStyle>
            <a:lvl1pPr marL="0">
              <a:lnSpc>
                <a:spcPct val="120000"/>
              </a:lnSpc>
              <a:spcBef>
                <a:spcPts val="0"/>
              </a:spcBef>
              <a:spcAft>
                <a:spcPts val="667"/>
              </a:spcAft>
              <a:defRPr lang="en-US" sz="1333" b="0" kern="1200" cap="none" spc="0" baseline="0" dirty="0">
                <a:ln w="3175">
                  <a:noFill/>
                </a:ln>
                <a:solidFill>
                  <a:srgbClr val="505050"/>
                </a:solidFill>
                <a:effectLst/>
                <a:latin typeface="+mj-lt"/>
                <a:ea typeface="+mn-ea"/>
                <a:cs typeface="Segoe UI" pitchFamily="34" charset="0"/>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493607" y="3731183"/>
            <a:ext cx="9191308" cy="2821285"/>
          </a:xfrm>
          <a:prstGeom prst="rect">
            <a:avLst/>
          </a:prstGeom>
        </p:spPr>
        <p:txBody>
          <a:bodyPr vert="horz" wrap="square" lIns="0" tIns="0" rIns="0" bIns="0" rtlCol="0" anchor="b">
            <a:spAutoFit/>
          </a:bodyPr>
          <a:lstStyle>
            <a:lvl1pPr>
              <a:lnSpc>
                <a:spcPct val="100000"/>
              </a:lnSpc>
              <a:spcBef>
                <a:spcPts val="0"/>
              </a:spcBef>
              <a:spcAft>
                <a:spcPts val="667"/>
              </a:spcAft>
              <a:defRPr lang="en-US" sz="9166" kern="1200" spc="-83" baseline="0" dirty="0">
                <a:solidFill>
                  <a:srgbClr val="505050"/>
                </a:solidFill>
                <a:latin typeface="+mj-lt"/>
                <a:ea typeface="+mn-ea"/>
                <a:cs typeface="Segoe UI" panose="020B0502040204020203" pitchFamily="34" charset="0"/>
              </a:defRPr>
            </a:lvl1pPr>
          </a:lstStyle>
          <a:p>
            <a:r>
              <a:rPr lang="en-US" dirty="0"/>
              <a:t>Click to edit Master title style</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8796075" y="850134"/>
            <a:ext cx="2985183" cy="5635238"/>
          </a:xfrm>
          <a:prstGeom prst="rect">
            <a:avLst/>
          </a:prstGeom>
        </p:spPr>
      </p:pic>
    </p:spTree>
    <p:extLst>
      <p:ext uri="{BB962C8B-B14F-4D97-AF65-F5344CB8AC3E}">
        <p14:creationId xmlns:p14="http://schemas.microsoft.com/office/powerpoint/2010/main" val="301129043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ocument section with large copy on blue background">
    <p:bg>
      <p:bgPr>
        <a:solidFill>
          <a:srgbClr val="0078D3"/>
        </a:solidFill>
        <a:effectLst/>
      </p:bgPr>
    </p:bg>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63880" y="532975"/>
            <a:ext cx="2658746" cy="223406"/>
          </a:xfrm>
          <a:prstGeom prst="rect">
            <a:avLst/>
          </a:prstGeom>
        </p:spPr>
        <p:txBody>
          <a:bodyPr lIns="0" tIns="0" rIns="0" bIns="0" anchor="t"/>
          <a:lstStyle>
            <a:lvl1pPr marL="0">
              <a:lnSpc>
                <a:spcPct val="120000"/>
              </a:lnSpc>
              <a:spcBef>
                <a:spcPts val="0"/>
              </a:spcBef>
              <a:spcAft>
                <a:spcPts val="667"/>
              </a:spcAft>
              <a:defRPr lang="en-US" sz="1333" b="0" kern="1200" cap="none" spc="0" baseline="0" dirty="0">
                <a:ln w="3175">
                  <a:noFill/>
                </a:ln>
                <a:solidFill>
                  <a:srgbClr val="FFFFFF"/>
                </a:solidFill>
                <a:effectLst/>
                <a:latin typeface="+mj-lt"/>
                <a:ea typeface="+mn-ea"/>
                <a:cs typeface="Segoe UI" pitchFamily="34" charset="0"/>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493607" y="3731183"/>
            <a:ext cx="9191308" cy="2821285"/>
          </a:xfrm>
          <a:prstGeom prst="rect">
            <a:avLst/>
          </a:prstGeom>
        </p:spPr>
        <p:txBody>
          <a:bodyPr vert="horz" wrap="square" lIns="0" tIns="0" rIns="0" bIns="0" rtlCol="0" anchor="b">
            <a:spAutoFit/>
          </a:bodyPr>
          <a:lstStyle>
            <a:lvl1pPr>
              <a:lnSpc>
                <a:spcPct val="100000"/>
              </a:lnSpc>
              <a:spcBef>
                <a:spcPts val="0"/>
              </a:spcBef>
              <a:spcAft>
                <a:spcPts val="667"/>
              </a:spcAft>
              <a:defRPr lang="en-US" sz="9166" kern="1200" spc="-83" baseline="0" dirty="0">
                <a:solidFill>
                  <a:srgbClr val="FFFFFF"/>
                </a:solidFill>
                <a:latin typeface="+mj-lt"/>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98619692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cument section with large copy on black backgroun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8796075" y="850134"/>
            <a:ext cx="2985183" cy="5635238"/>
          </a:xfrm>
          <a:prstGeom prst="rect">
            <a:avLst/>
          </a:prstGeom>
        </p:spPr>
      </p:pic>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63880" y="532975"/>
            <a:ext cx="2658746" cy="223406"/>
          </a:xfrm>
          <a:prstGeom prst="rect">
            <a:avLst/>
          </a:prstGeom>
        </p:spPr>
        <p:txBody>
          <a:bodyPr lIns="0" tIns="0" rIns="0" bIns="0" anchor="t"/>
          <a:lstStyle>
            <a:lvl1pPr marL="0">
              <a:lnSpc>
                <a:spcPct val="120000"/>
              </a:lnSpc>
              <a:spcBef>
                <a:spcPts val="0"/>
              </a:spcBef>
              <a:spcAft>
                <a:spcPts val="667"/>
              </a:spcAft>
              <a:defRPr lang="en-US" sz="1333" b="0" kern="1200" cap="none" spc="0" baseline="0" dirty="0">
                <a:ln w="3175">
                  <a:noFill/>
                </a:ln>
                <a:solidFill>
                  <a:srgbClr val="FFFFFF"/>
                </a:solidFill>
                <a:effectLst/>
                <a:latin typeface="+mj-lt"/>
                <a:ea typeface="+mn-ea"/>
                <a:cs typeface="Segoe UI" pitchFamily="34" charset="0"/>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493607" y="3731183"/>
            <a:ext cx="9191308" cy="2821285"/>
          </a:xfrm>
          <a:prstGeom prst="rect">
            <a:avLst/>
          </a:prstGeom>
        </p:spPr>
        <p:txBody>
          <a:bodyPr vert="horz" wrap="square" lIns="0" tIns="0" rIns="0" bIns="0" rtlCol="0" anchor="b">
            <a:spAutoFit/>
          </a:bodyPr>
          <a:lstStyle>
            <a:lvl1pPr>
              <a:lnSpc>
                <a:spcPct val="100000"/>
              </a:lnSpc>
              <a:spcBef>
                <a:spcPts val="0"/>
              </a:spcBef>
              <a:spcAft>
                <a:spcPts val="667"/>
              </a:spcAft>
              <a:defRPr lang="en-US" sz="9166" kern="1200" spc="-83" baseline="0" dirty="0">
                <a:solidFill>
                  <a:srgbClr val="50E6FF"/>
                </a:solidFill>
                <a:latin typeface="+mj-lt"/>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2248582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28519601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arge light blue type on dark blue background">
    <p:bg>
      <p:bgPr>
        <a:solidFill>
          <a:srgbClr val="243A5E"/>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8796075" y="850134"/>
            <a:ext cx="2985183" cy="5635238"/>
          </a:xfrm>
          <a:prstGeom prst="rect">
            <a:avLst/>
          </a:prstGeom>
        </p:spPr>
      </p:pic>
      <p:sp>
        <p:nvSpPr>
          <p:cNvPr id="5" name="Body copy">
            <a:extLst>
              <a:ext uri="{FF2B5EF4-FFF2-40B4-BE49-F238E27FC236}">
                <a16:creationId xmlns:a16="http://schemas.microsoft.com/office/drawing/2014/main" id="{FA855D29-C3D2-42B5-BCED-FC971D100B08}"/>
              </a:ext>
            </a:extLst>
          </p:cNvPr>
          <p:cNvSpPr>
            <a:spLocks noGrp="1"/>
          </p:cNvSpPr>
          <p:nvPr>
            <p:ph type="title" hasCustomPrompt="1"/>
          </p:nvPr>
        </p:nvSpPr>
        <p:spPr>
          <a:xfrm>
            <a:off x="576469" y="527464"/>
            <a:ext cx="8247385" cy="5814598"/>
          </a:xfrm>
          <a:prstGeom prst="rect">
            <a:avLst/>
          </a:prstGeom>
        </p:spPr>
        <p:txBody>
          <a:bodyPr lIns="0" tIns="0" rIns="0" bIns="0"/>
          <a:lstStyle>
            <a:lvl1pPr>
              <a:lnSpc>
                <a:spcPct val="100000"/>
              </a:lnSpc>
              <a:spcAft>
                <a:spcPts val="667"/>
              </a:spcAft>
              <a:defRPr lang="en-US" sz="9166" kern="1200" spc="-83" baseline="0" dirty="0">
                <a:solidFill>
                  <a:srgbClr val="50E6FF"/>
                </a:solidFill>
                <a:latin typeface="+mj-lt"/>
                <a:ea typeface="+mn-ea"/>
                <a:cs typeface="Segoe UI" panose="020B0502040204020203" pitchFamily="34" charset="0"/>
              </a:defRPr>
            </a:lvl1pPr>
          </a:lstStyle>
          <a:p>
            <a:r>
              <a:rPr lang="fr-FR" dirty="0"/>
              <a:t>Click to </a:t>
            </a:r>
            <a:r>
              <a:rPr lang="fr-FR" dirty="0" err="1"/>
              <a:t>edit</a:t>
            </a:r>
            <a:r>
              <a:rPr lang="fr-FR" dirty="0"/>
              <a:t> copy</a:t>
            </a:r>
            <a:endParaRPr lang="en-US" dirty="0"/>
          </a:p>
        </p:txBody>
      </p:sp>
    </p:spTree>
    <p:extLst>
      <p:ext uri="{BB962C8B-B14F-4D97-AF65-F5344CB8AC3E}">
        <p14:creationId xmlns:p14="http://schemas.microsoft.com/office/powerpoint/2010/main" val="333312093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arge light blue type on black background">
    <p:bg>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8796075" y="850134"/>
            <a:ext cx="2985183" cy="5635238"/>
          </a:xfrm>
          <a:prstGeom prst="rect">
            <a:avLst/>
          </a:prstGeom>
        </p:spPr>
      </p:pic>
      <p:sp>
        <p:nvSpPr>
          <p:cNvPr id="5" name="Body copy">
            <a:extLst>
              <a:ext uri="{FF2B5EF4-FFF2-40B4-BE49-F238E27FC236}">
                <a16:creationId xmlns:a16="http://schemas.microsoft.com/office/drawing/2014/main" id="{19D75FBE-AA5B-4EF5-B89F-FDC74FC376CB}"/>
              </a:ext>
            </a:extLst>
          </p:cNvPr>
          <p:cNvSpPr>
            <a:spLocks noGrp="1"/>
          </p:cNvSpPr>
          <p:nvPr>
            <p:ph type="title" hasCustomPrompt="1"/>
          </p:nvPr>
        </p:nvSpPr>
        <p:spPr>
          <a:xfrm>
            <a:off x="576469" y="527464"/>
            <a:ext cx="8247385" cy="5814598"/>
          </a:xfrm>
          <a:prstGeom prst="rect">
            <a:avLst/>
          </a:prstGeom>
        </p:spPr>
        <p:txBody>
          <a:bodyPr lIns="0" tIns="0" rIns="0" bIns="0"/>
          <a:lstStyle>
            <a:lvl1pPr>
              <a:lnSpc>
                <a:spcPct val="100000"/>
              </a:lnSpc>
              <a:spcAft>
                <a:spcPts val="667"/>
              </a:spcAft>
              <a:defRPr lang="en-US" sz="9166" kern="1200" spc="-83" baseline="0" dirty="0">
                <a:solidFill>
                  <a:srgbClr val="50E6FF"/>
                </a:solidFill>
                <a:latin typeface="+mj-lt"/>
                <a:ea typeface="+mn-ea"/>
                <a:cs typeface="Segoe UI" panose="020B0502040204020203" pitchFamily="34" charset="0"/>
              </a:defRPr>
            </a:lvl1pPr>
          </a:lstStyle>
          <a:p>
            <a:r>
              <a:rPr lang="fr-FR" dirty="0"/>
              <a:t>Click to </a:t>
            </a:r>
            <a:r>
              <a:rPr lang="fr-FR" dirty="0" err="1"/>
              <a:t>edit</a:t>
            </a:r>
            <a:r>
              <a:rPr lang="fr-FR" dirty="0"/>
              <a:t> copy</a:t>
            </a:r>
            <a:endParaRPr lang="en-US" dirty="0"/>
          </a:p>
        </p:txBody>
      </p:sp>
    </p:spTree>
    <p:extLst>
      <p:ext uri="{BB962C8B-B14F-4D97-AF65-F5344CB8AC3E}">
        <p14:creationId xmlns:p14="http://schemas.microsoft.com/office/powerpoint/2010/main" val="288033969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Large dark gray type on image background">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D9756367-6BC8-4024-AE71-F0BBA3C68545}"/>
              </a:ext>
              <a:ext uri="{C183D7F6-B498-43B3-948B-1728B52AA6E4}">
                <adec:decorative xmlns:adec="http://schemas.microsoft.com/office/drawing/2017/decorative" val="1"/>
              </a:ext>
            </a:extLst>
          </p:cNvPr>
          <p:cNvSpPr>
            <a:spLocks noGrp="1"/>
          </p:cNvSpPr>
          <p:nvPr>
            <p:ph type="pic" sz="quarter" idx="18" hasCustomPrompt="1"/>
          </p:nvPr>
        </p:nvSpPr>
        <p:spPr bwMode="gray">
          <a:xfrm>
            <a:off x="1" y="0"/>
            <a:ext cx="12191999" cy="6858000"/>
          </a:xfrm>
          <a:prstGeom prst="rect">
            <a:avLst/>
          </a:prstGeom>
          <a:solidFill>
            <a:schemeClr val="tx1"/>
          </a:solidFill>
        </p:spPr>
        <p:txBody>
          <a:bodyPr lIns="0" tIns="1371600" rIns="0" anchor="ctr"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6" name="Body copy">
            <a:extLst>
              <a:ext uri="{FF2B5EF4-FFF2-40B4-BE49-F238E27FC236}">
                <a16:creationId xmlns:a16="http://schemas.microsoft.com/office/drawing/2014/main" id="{D55EF980-D1B0-49A2-9CBC-A42C0A0F9E88}"/>
              </a:ext>
            </a:extLst>
          </p:cNvPr>
          <p:cNvSpPr>
            <a:spLocks noGrp="1"/>
          </p:cNvSpPr>
          <p:nvPr>
            <p:ph type="title" hasCustomPrompt="1"/>
          </p:nvPr>
        </p:nvSpPr>
        <p:spPr>
          <a:xfrm>
            <a:off x="576469" y="527464"/>
            <a:ext cx="8247385" cy="5814598"/>
          </a:xfrm>
          <a:prstGeom prst="rect">
            <a:avLst/>
          </a:prstGeom>
        </p:spPr>
        <p:txBody>
          <a:bodyPr lIns="0" tIns="0" rIns="0" bIns="0"/>
          <a:lstStyle>
            <a:lvl1pPr>
              <a:lnSpc>
                <a:spcPct val="100000"/>
              </a:lnSpc>
              <a:spcAft>
                <a:spcPts val="667"/>
              </a:spcAft>
              <a:defRPr lang="en-US" sz="9166" kern="1200" spc="-83" baseline="0" dirty="0">
                <a:solidFill>
                  <a:srgbClr val="505050"/>
                </a:solidFill>
                <a:latin typeface="+mj-lt"/>
                <a:ea typeface="+mn-ea"/>
                <a:cs typeface="Segoe UI" panose="020B0502040204020203" pitchFamily="34" charset="0"/>
              </a:defRPr>
            </a:lvl1pPr>
          </a:lstStyle>
          <a:p>
            <a:r>
              <a:rPr lang="fr-FR" dirty="0"/>
              <a:t>Click to </a:t>
            </a:r>
            <a:r>
              <a:rPr lang="fr-FR" dirty="0" err="1"/>
              <a:t>edit</a:t>
            </a:r>
            <a:r>
              <a:rPr lang="fr-FR" dirty="0"/>
              <a:t> copy</a:t>
            </a:r>
            <a:endParaRPr lang="en-US" dirty="0"/>
          </a:p>
        </p:txBody>
      </p:sp>
      <p:sp>
        <p:nvSpPr>
          <p:cNvPr id="8" name="Titre 1">
            <a:extLst>
              <a:ext uri="{FF2B5EF4-FFF2-40B4-BE49-F238E27FC236}">
                <a16:creationId xmlns:a16="http://schemas.microsoft.com/office/drawing/2014/main" id="{DBA261B3-E3B1-48EE-A575-C1DFAA4A3D19}"/>
              </a:ext>
            </a:extLst>
          </p:cNvPr>
          <p:cNvSpPr txBox="1">
            <a:spLocks/>
          </p:cNvSpPr>
          <p:nvPr userDrawn="1"/>
        </p:nvSpPr>
        <p:spPr>
          <a:xfrm>
            <a:off x="10288667" y="5859449"/>
            <a:ext cx="1065641" cy="207867"/>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6726" indent="-76726"/>
            <a:r>
              <a:rPr lang="en-US" sz="1167" dirty="0">
                <a:solidFill>
                  <a:schemeClr val="tx1"/>
                </a:solidFill>
                <a:latin typeface="+mn-lt"/>
              </a:rPr>
              <a:t>Sponsored by</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8796075" y="850134"/>
            <a:ext cx="2985183" cy="5635238"/>
          </a:xfrm>
          <a:prstGeom prst="rect">
            <a:avLst/>
          </a:prstGeom>
        </p:spPr>
      </p:pic>
    </p:spTree>
    <p:extLst>
      <p:ext uri="{BB962C8B-B14F-4D97-AF65-F5344CB8AC3E}">
        <p14:creationId xmlns:p14="http://schemas.microsoft.com/office/powerpoint/2010/main" val="205606726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ntent with subtitle and 4 columns - three right columns are an image">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563880" y="533400"/>
            <a:ext cx="2654858" cy="223406"/>
          </a:xfrm>
          <a:prstGeom prst="rect">
            <a:avLst/>
          </a:prstGeom>
        </p:spPr>
        <p:txBody>
          <a:bodyPr vert="horz" wrap="square" lIns="0" tIns="0" rIns="0" bIns="0" rtlCol="0" anchor="t">
            <a:spAutoFit/>
          </a:bodyPr>
          <a:lstStyle>
            <a:lvl1pPr>
              <a:lnSpc>
                <a:spcPct val="120000"/>
              </a:lnSpc>
              <a:spcBef>
                <a:spcPts val="0"/>
              </a:spcBef>
              <a:spcAft>
                <a:spcPts val="667"/>
              </a:spcAft>
              <a:defRPr sz="1333" baseline="0">
                <a:solidFill>
                  <a:srgbClr val="505050"/>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1BF177B7-9434-4C69-B2BD-99865173233F}"/>
              </a:ext>
            </a:extLst>
          </p:cNvPr>
          <p:cNvSpPr>
            <a:spLocks noGrp="1"/>
          </p:cNvSpPr>
          <p:nvPr>
            <p:ph type="body" sz="quarter" idx="14" hasCustomPrompt="1"/>
          </p:nvPr>
        </p:nvSpPr>
        <p:spPr>
          <a:xfrm>
            <a:off x="3365736" y="533400"/>
            <a:ext cx="5458118" cy="514350"/>
          </a:xfrm>
          <a:prstGeom prst="rect">
            <a:avLst/>
          </a:prstGeom>
        </p:spPr>
        <p:txBody>
          <a:bodyPr lIns="0" tIns="0" rIns="0" bIns="0"/>
          <a:lstStyle>
            <a:lvl1pPr marL="0">
              <a:lnSpc>
                <a:spcPct val="120000"/>
              </a:lnSpc>
              <a:spcBef>
                <a:spcPts val="0"/>
              </a:spcBef>
              <a:spcAft>
                <a:spcPts val="667"/>
              </a:spcAft>
              <a:defRPr sz="1333">
                <a:solidFill>
                  <a:srgbClr val="505050"/>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7" name="Body copy">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63880" y="1485900"/>
            <a:ext cx="2654858" cy="4800600"/>
          </a:xfrm>
          <a:prstGeom prst="rect">
            <a:avLst/>
          </a:prstGeom>
        </p:spPr>
        <p:txBody>
          <a:bodyPr lIns="0" tIns="0" rIns="0" bIns="0"/>
          <a:lstStyle>
            <a:lvl1pPr marL="0">
              <a:lnSpc>
                <a:spcPct val="120000"/>
              </a:lnSpc>
              <a:spcBef>
                <a:spcPts val="0"/>
              </a:spcBef>
              <a:spcAft>
                <a:spcPts val="667"/>
              </a:spcAft>
              <a:defRPr sz="833">
                <a:solidFill>
                  <a:srgbClr val="505050"/>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3" name="Picture placeholder" descr="Grey zone on the slide to place a picture">
            <a:extLst>
              <a:ext uri="{FF2B5EF4-FFF2-40B4-BE49-F238E27FC236}">
                <a16:creationId xmlns:a16="http://schemas.microsoft.com/office/drawing/2014/main" id="{CC598F34-3B3C-41DB-A5A0-7A9EFB837B88}"/>
              </a:ext>
            </a:extLst>
          </p:cNvPr>
          <p:cNvSpPr>
            <a:spLocks noGrp="1"/>
          </p:cNvSpPr>
          <p:nvPr>
            <p:ph type="pic" sz="quarter" idx="15" hasCustomPrompt="1"/>
          </p:nvPr>
        </p:nvSpPr>
        <p:spPr bwMode="gray">
          <a:xfrm>
            <a:off x="3365736" y="1524000"/>
            <a:ext cx="8262384" cy="4762500"/>
          </a:xfrm>
          <a:prstGeom prst="rect">
            <a:avLst/>
          </a:prstGeom>
          <a:solidFill>
            <a:srgbClr val="E6E6E6"/>
          </a:solidFill>
        </p:spPr>
        <p:txBody>
          <a:bodyPr lIns="0" tIns="2011680" rIns="0" anchor="t"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9" name="Slide number">
            <a:extLst>
              <a:ext uri="{FF2B5EF4-FFF2-40B4-BE49-F238E27FC236}">
                <a16:creationId xmlns:a16="http://schemas.microsoft.com/office/drawing/2014/main" id="{06F4F3F1-2F19-7D42-934A-794077B64115}"/>
              </a:ext>
              <a:ext uri="{C183D7F6-B498-43B3-948B-1728B52AA6E4}">
                <adec:decorative xmlns:adec="http://schemas.microsoft.com/office/drawing/2017/decorative" val="1"/>
              </a:ext>
            </a:extLst>
          </p:cNvPr>
          <p:cNvSpPr>
            <a:spLocks noGrp="1"/>
          </p:cNvSpPr>
          <p:nvPr>
            <p:ph type="sldNum" sz="quarter" idx="4"/>
          </p:nvPr>
        </p:nvSpPr>
        <p:spPr>
          <a:xfrm>
            <a:off x="553861" y="6537960"/>
            <a:ext cx="158750" cy="128240"/>
          </a:xfrm>
          <a:prstGeom prst="rect">
            <a:avLst/>
          </a:prstGeom>
        </p:spPr>
        <p:txBody>
          <a:bodyPr lIns="0" tIns="0" rIns="0" bIns="0" anchor="b" anchorCtr="0"/>
          <a:lstStyle>
            <a:lvl1pPr>
              <a:lnSpc>
                <a:spcPct val="100000"/>
              </a:lnSpc>
              <a:spcBef>
                <a:spcPts val="0"/>
              </a:spcBef>
              <a:defRPr sz="833" b="0" i="0" spc="0" baseline="0">
                <a:solidFill>
                  <a:srgbClr val="505050"/>
                </a:solidFill>
                <a:latin typeface="Segoe UI" panose="020B0502040204020203" pitchFamily="34" charset="0"/>
                <a:cs typeface="Segoe UI" panose="020B0502040204020203" pitchFamily="34" charset="0"/>
              </a:defRPr>
            </a:lvl1pPr>
          </a:lstStyle>
          <a:p>
            <a:pPr marL="21165" defTabSz="761970"/>
            <a:fld id="{81D60167-4931-47E6-BA6A-407CBD079E47}" type="slidenum">
              <a:rPr lang="en-US" smtClean="0"/>
              <a:pPr marL="21165" defTabSz="761970"/>
              <a:t>‹#›</a:t>
            </a:fld>
            <a:endParaRPr lang="en-US" dirty="0"/>
          </a:p>
        </p:txBody>
      </p:sp>
      <p:sp>
        <p:nvSpPr>
          <p:cNvPr id="8" name="Footer note">
            <a:extLst>
              <a:ext uri="{FF2B5EF4-FFF2-40B4-BE49-F238E27FC236}">
                <a16:creationId xmlns:a16="http://schemas.microsoft.com/office/drawing/2014/main" id="{F8A82622-1290-7A4F-9EF9-3F0AA846FD3E}"/>
              </a:ext>
              <a:ext uri="{C183D7F6-B498-43B3-948B-1728B52AA6E4}">
                <adec:decorative xmlns:adec="http://schemas.microsoft.com/office/drawing/2017/decorative" val="1"/>
              </a:ext>
            </a:extLst>
          </p:cNvPr>
          <p:cNvSpPr>
            <a:spLocks noGrp="1"/>
          </p:cNvSpPr>
          <p:nvPr>
            <p:ph type="ftr" sz="quarter" idx="3"/>
          </p:nvPr>
        </p:nvSpPr>
        <p:spPr>
          <a:xfrm>
            <a:off x="861463" y="6537960"/>
            <a:ext cx="2707080" cy="128240"/>
          </a:xfrm>
          <a:prstGeom prst="rect">
            <a:avLst/>
          </a:prstGeom>
        </p:spPr>
        <p:txBody>
          <a:bodyPr lIns="0" tIns="0" rIns="0" bIns="0" anchor="b" anchorCtr="0"/>
          <a:lstStyle>
            <a:lvl1pPr>
              <a:lnSpc>
                <a:spcPct val="100000"/>
              </a:lnSpc>
              <a:spcBef>
                <a:spcPts val="0"/>
              </a:spcBef>
              <a:defRPr sz="833" b="0" i="0" spc="0" baseline="0">
                <a:solidFill>
                  <a:srgbClr val="505050"/>
                </a:solidFill>
                <a:latin typeface="Segoe UI" panose="020B0502040204020203" pitchFamily="34" charset="0"/>
                <a:cs typeface="Segoe UI" panose="020B0502040204020203" pitchFamily="34" charset="0"/>
              </a:defRPr>
            </a:lvl1pPr>
          </a:lstStyle>
          <a:p>
            <a:pPr marL="10583" defTabSz="761970"/>
            <a:r>
              <a:rPr lang="en-US"/>
              <a:t>Windows execution guidelines / Template / Section name</a:t>
            </a:r>
            <a:endParaRPr lang="en-US" dirty="0"/>
          </a:p>
        </p:txBody>
      </p:sp>
    </p:spTree>
    <p:extLst>
      <p:ext uri="{BB962C8B-B14F-4D97-AF65-F5344CB8AC3E}">
        <p14:creationId xmlns:p14="http://schemas.microsoft.com/office/powerpoint/2010/main" val="34360921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ntent with one column on the left and 6 images">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563880" y="533400"/>
            <a:ext cx="2654858" cy="223406"/>
          </a:xfrm>
          <a:prstGeom prst="rect">
            <a:avLst/>
          </a:prstGeom>
        </p:spPr>
        <p:txBody>
          <a:bodyPr vert="horz" wrap="square" lIns="0" tIns="0" rIns="0" bIns="0" rtlCol="0" anchor="t">
            <a:spAutoFit/>
          </a:bodyPr>
          <a:lstStyle>
            <a:lvl1pPr>
              <a:lnSpc>
                <a:spcPct val="120000"/>
              </a:lnSpc>
              <a:spcBef>
                <a:spcPts val="0"/>
              </a:spcBef>
              <a:spcAft>
                <a:spcPts val="667"/>
              </a:spcAft>
              <a:defRPr sz="1333" baseline="0">
                <a:solidFill>
                  <a:srgbClr val="505050"/>
                </a:solidFill>
              </a:defRPr>
            </a:lvl1pPr>
          </a:lstStyle>
          <a:p>
            <a:r>
              <a:rPr lang="en-US"/>
              <a:t>Click to edit Master title style</a:t>
            </a:r>
            <a:endParaRPr lang="en-US" dirty="0"/>
          </a:p>
        </p:txBody>
      </p:sp>
      <p:sp>
        <p:nvSpPr>
          <p:cNvPr id="12" name="Subtitle">
            <a:extLst>
              <a:ext uri="{FF2B5EF4-FFF2-40B4-BE49-F238E27FC236}">
                <a16:creationId xmlns:a16="http://schemas.microsoft.com/office/drawing/2014/main" id="{F0F7CFFF-D75A-4271-B613-391CF1AD05A9}"/>
              </a:ext>
            </a:extLst>
          </p:cNvPr>
          <p:cNvSpPr>
            <a:spLocks noGrp="1"/>
          </p:cNvSpPr>
          <p:nvPr>
            <p:ph type="body" sz="quarter" idx="19" hasCustomPrompt="1"/>
          </p:nvPr>
        </p:nvSpPr>
        <p:spPr>
          <a:xfrm>
            <a:off x="3365736" y="533400"/>
            <a:ext cx="5458118" cy="514350"/>
          </a:xfrm>
          <a:prstGeom prst="rect">
            <a:avLst/>
          </a:prstGeom>
        </p:spPr>
        <p:txBody>
          <a:bodyPr lIns="0" tIns="0" rIns="0" bIns="0"/>
          <a:lstStyle>
            <a:lvl1pPr marL="0">
              <a:lnSpc>
                <a:spcPct val="120000"/>
              </a:lnSpc>
              <a:spcBef>
                <a:spcPts val="0"/>
              </a:spcBef>
              <a:spcAft>
                <a:spcPts val="667"/>
              </a:spcAft>
              <a:defRPr sz="1333">
                <a:solidFill>
                  <a:srgbClr val="505050"/>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7" name="Body copy">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63880" y="1485900"/>
            <a:ext cx="2654858" cy="3848100"/>
          </a:xfrm>
          <a:prstGeom prst="rect">
            <a:avLst/>
          </a:prstGeom>
        </p:spPr>
        <p:txBody>
          <a:bodyPr lIns="0" tIns="0" rIns="0" bIns="0"/>
          <a:lstStyle>
            <a:lvl1pPr marL="0">
              <a:lnSpc>
                <a:spcPct val="120000"/>
              </a:lnSpc>
              <a:spcBef>
                <a:spcPts val="0"/>
              </a:spcBef>
              <a:spcAft>
                <a:spcPts val="667"/>
              </a:spcAft>
              <a:defRPr sz="833">
                <a:solidFill>
                  <a:srgbClr val="505050"/>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dirty="0"/>
              <a:t>Click to edit copy</a:t>
            </a:r>
          </a:p>
        </p:txBody>
      </p:sp>
      <p:sp>
        <p:nvSpPr>
          <p:cNvPr id="13" name="Picture placeholder 1" descr="Grey zone on the slide to place a pictur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3372116" y="1524001"/>
            <a:ext cx="2639535" cy="1730744"/>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5" name="Picture placeholder 2" descr="Grey zone on the slide to place a pictur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6180351" y="1524001"/>
            <a:ext cx="2654859" cy="1730744"/>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7" name="Picture placeholder 3" descr="Grey zone on the slide to place a pictur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8988588" y="1524001"/>
            <a:ext cx="2639533" cy="1730744"/>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4" name="Picture placeholder 4" descr="Grey zone on the slide to place a pictur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3372116" y="3436147"/>
            <a:ext cx="2639535" cy="1730744"/>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6" name="Picture placeholder 5" descr="Grey zone on the slide to place a pictur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6180351" y="3436147"/>
            <a:ext cx="2654859" cy="1730744"/>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8" name="Picture placeholder 6" descr="Grey zone on the slide to place a pictur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8988588" y="3436147"/>
            <a:ext cx="2639533" cy="1730744"/>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667"/>
              </a:spcAft>
              <a:buNone/>
              <a:defRPr sz="1333"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Tree>
    <p:extLst>
      <p:ext uri="{BB962C8B-B14F-4D97-AF65-F5344CB8AC3E}">
        <p14:creationId xmlns:p14="http://schemas.microsoft.com/office/powerpoint/2010/main" val="262426159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with Microsoft logo on white backgroun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7397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slide with Microsoft logo  on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38333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84454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0047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85521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slide with Microsoft logo  on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8950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24122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2670973"/>
            <a:ext cx="4303889" cy="4187028"/>
          </a:xfrm>
          <a:prstGeom prst="rect">
            <a:avLst/>
          </a:prstGeom>
        </p:spPr>
      </p:pic>
      <p:sp>
        <p:nvSpPr>
          <p:cNvPr id="35" name="Title 1"/>
          <p:cNvSpPr>
            <a:spLocks noGrp="1"/>
          </p:cNvSpPr>
          <p:nvPr>
            <p:ph type="title" hasCustomPrompt="1"/>
          </p:nvPr>
        </p:nvSpPr>
        <p:spPr>
          <a:xfrm>
            <a:off x="6466271" y="3375604"/>
            <a:ext cx="5725729" cy="561564"/>
          </a:xfrm>
          <a:prstGeom prst="rect">
            <a:avLst/>
          </a:prstGeom>
          <a:noFill/>
        </p:spPr>
        <p:txBody>
          <a:bodyPr wrap="square" lIns="0" tIns="0" rIns="0" bIns="0" anchor="b" anchorCtr="0">
            <a:spAutoFit/>
          </a:bodyPr>
          <a:lstStyle>
            <a:lvl1pPr>
              <a:defRPr sz="3600" spc="-50" baseline="0">
                <a:solidFill>
                  <a:srgbClr val="00B0F0"/>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6466271" y="4339708"/>
            <a:ext cx="4572000" cy="307777"/>
          </a:xfrm>
          <a:prstGeom prst="rect">
            <a:avLst/>
          </a:prstGeo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3390937" y="2125035"/>
            <a:ext cx="2607931" cy="2607931"/>
          </a:xfrm>
          <a:prstGeom prst="rect">
            <a:avLst/>
          </a:prstGeom>
        </p:spPr>
        <p:txBody>
          <a:bodyPr/>
          <a:lstStyle>
            <a:lvl1pPr>
              <a:defRPr b="0" cap="none" spc="0">
                <a:ln>
                  <a:noFill/>
                </a:ln>
                <a:solidFill>
                  <a:schemeClr val="tx1"/>
                </a:solidFill>
                <a:effectLst/>
              </a:defRPr>
            </a:lvl1pPr>
          </a:lstStyle>
          <a:p>
            <a:endParaRPr lang="en-IN"/>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2607123" y="6224772"/>
            <a:ext cx="1515394" cy="324552"/>
          </a:xfrm>
          <a:prstGeom prst="rect">
            <a:avLst/>
          </a:prstGeom>
        </p:spPr>
      </p:pic>
      <p:sp>
        <p:nvSpPr>
          <p:cNvPr id="42" name="Rectangle 41"/>
          <p:cNvSpPr/>
          <p:nvPr userDrawn="1"/>
        </p:nvSpPr>
        <p:spPr>
          <a:xfrm>
            <a:off x="6466271" y="4167617"/>
            <a:ext cx="4922635" cy="29678"/>
          </a:xfrm>
          <a:prstGeom prst="rect">
            <a:avLst/>
          </a:prstGeom>
          <a:solidFill>
            <a:srgbClr val="00A0E3"/>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30888" tIns="65444" rIns="130888" bIns="65444" rtlCol="0" anchor="ctr"/>
          <a:lstStyle/>
          <a:p>
            <a:pPr algn="ctr"/>
            <a:endParaRPr lang="en-IN" sz="1500"/>
          </a:p>
        </p:txBody>
      </p:sp>
    </p:spTree>
    <p:extLst>
      <p:ext uri="{BB962C8B-B14F-4D97-AF65-F5344CB8AC3E}">
        <p14:creationId xmlns:p14="http://schemas.microsoft.com/office/powerpoint/2010/main" val="37321655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852985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85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732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627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821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814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78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715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9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6549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95014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4659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85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1153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132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5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4759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185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6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1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427684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1856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31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4985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4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6850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956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535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2521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78481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89910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53464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11/13/2020</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7221023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001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2628663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11/13/2020</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40379177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74945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324564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657992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1260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430342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263439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033969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72839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7725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299132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6827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07986744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9298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2922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92053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908867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0906598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357156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341501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1124516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02923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2354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746757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51340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273000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369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heme" Target="../theme/theme3.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theme" Target="../theme/theme4.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image" Target="../media/image21.emf"/><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theme" Target="../theme/theme5.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6.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622292091"/>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872" r:id="rId12"/>
    <p:sldLayoutId id="2147484873" r:id="rId13"/>
    <p:sldLayoutId id="2147484874" r:id="rId14"/>
    <p:sldLayoutId id="2147484869" r:id="rId15"/>
    <p:sldLayoutId id="2147484870" r:id="rId16"/>
    <p:sldLayoutId id="2147484892" r:id="rId17"/>
    <p:sldLayoutId id="2147484893" r:id="rId18"/>
    <p:sldLayoutId id="2147484911" r:id="rId19"/>
    <p:sldLayoutId id="2147484938" r:id="rId20"/>
    <p:sldLayoutId id="2147484939" r:id="rId2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61356005"/>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3691" r:id="rId10"/>
    <p:sldLayoutId id="2147484885"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5" r:id="rId26"/>
    <p:sldLayoutId id="2147483786" r:id="rId27"/>
    <p:sldLayoutId id="2147483711" r:id="rId28"/>
    <p:sldLayoutId id="2147483712" r:id="rId29"/>
    <p:sldLayoutId id="2147483788" r:id="rId30"/>
    <p:sldLayoutId id="2147484886" r:id="rId31"/>
    <p:sldLayoutId id="2147483715" r:id="rId32"/>
    <p:sldLayoutId id="214748378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717" r:id="rId14"/>
    <p:sldLayoutId id="2147483846" r:id="rId15"/>
    <p:sldLayoutId id="2147483847" r:id="rId16"/>
    <p:sldLayoutId id="2147483848" r:id="rId17"/>
    <p:sldLayoutId id="2147483710" r:id="rId18"/>
    <p:sldLayoutId id="2147483797" r:id="rId19"/>
    <p:sldLayoutId id="2147483798" r:id="rId20"/>
    <p:sldLayoutId id="2147483851" r:id="rId21"/>
    <p:sldLayoutId id="2147483799" r:id="rId22"/>
    <p:sldLayoutId id="2147483800" r:id="rId23"/>
    <p:sldLayoutId id="2147483716" r:id="rId24"/>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120516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64007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2" r:id="rId31"/>
    <p:sldLayoutId id="2147483693" r:id="rId32"/>
    <p:sldLayoutId id="2147483694" r:id="rId33"/>
    <p:sldLayoutId id="2147483695" r:id="rId34"/>
    <p:sldLayoutId id="2147483696" r:id="rId35"/>
    <p:sldLayoutId id="2147483714" r:id="rId36"/>
    <p:sldLayoutId id="214748488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6061662" y="6962016"/>
            <a:ext cx="6127290" cy="707383"/>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70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70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70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fontScale="92500"/>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70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70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r>
                <a:rPr kumimoji="0" lang="cs-CZ"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88892" marR="0" lvl="0" indent="0" algn="l" defTabSz="761940" rtl="0" eaLnBrk="1" fontAlgn="auto" latinLnBrk="0" hangingPunct="1">
                <a:lnSpc>
                  <a:spcPct val="11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88892" marR="0" lvl="0" indent="0" algn="l" defTabSz="761940" rtl="0" eaLnBrk="1" fontAlgn="auto" latinLnBrk="0" hangingPunct="1">
                <a:lnSpc>
                  <a:spcPct val="110000"/>
                </a:lnSpc>
                <a:spcBef>
                  <a:spcPts val="0"/>
                </a:spcBef>
                <a:spcAft>
                  <a:spcPts val="0"/>
                </a:spcAft>
                <a:buClrTx/>
                <a:buSzTx/>
                <a:buFontTx/>
                <a:buNone/>
                <a:tabLst/>
                <a:defRPr/>
              </a:pPr>
              <a:br>
                <a:rPr kumimoji="0" lang="en-US" sz="70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70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3371677" y="5795709"/>
            <a:ext cx="1102263" cy="1022319"/>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3375326" y="4644745"/>
            <a:ext cx="1102261" cy="1022312"/>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4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3375081" y="3495979"/>
            <a:ext cx="1102262" cy="1022311"/>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3378834" y="2348141"/>
            <a:ext cx="1102263" cy="1022536"/>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3377135" y="1194316"/>
            <a:ext cx="1102264" cy="1025934"/>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3411532" y="937712"/>
            <a:ext cx="597921" cy="128177"/>
          </a:xfrm>
          <a:prstGeom prst="rect">
            <a:avLst/>
          </a:prstGeom>
          <a:noFill/>
        </p:spPr>
        <p:txBody>
          <a:bodyPr wrap="none" lIns="0" tIns="0" rIns="0" bIns="0" rtlCol="0">
            <a:spAutoFit/>
          </a:bodyPr>
          <a:lstStyle/>
          <a:p>
            <a:pPr algn="l"/>
            <a:r>
              <a:rPr lang="en-US" sz="833"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2371405" y="1073965"/>
            <a:ext cx="864707" cy="1026177"/>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40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40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2290671" y="939620"/>
            <a:ext cx="660437" cy="128177"/>
          </a:xfrm>
          <a:prstGeom prst="rect">
            <a:avLst/>
          </a:prstGeom>
          <a:noFill/>
        </p:spPr>
        <p:txBody>
          <a:bodyPr wrap="none" lIns="0" tIns="0" rIns="0" bIns="0" rtlCol="0">
            <a:spAutoFit/>
          </a:bodyPr>
          <a:lstStyle/>
          <a:p>
            <a:pPr algn="l"/>
            <a:r>
              <a:rPr lang="en-US" sz="833"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2287388" y="2409254"/>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2290670" y="2180039"/>
            <a:ext cx="613951" cy="128177"/>
          </a:xfrm>
          <a:prstGeom prst="rect">
            <a:avLst/>
          </a:prstGeom>
          <a:noFill/>
        </p:spPr>
        <p:txBody>
          <a:bodyPr wrap="none" lIns="0" tIns="0" rIns="0" bIns="0" rtlCol="0">
            <a:spAutoFit/>
          </a:bodyPr>
          <a:lstStyle/>
          <a:p>
            <a:pPr algn="l"/>
            <a:r>
              <a:rPr lang="en-US" sz="833"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2287735" y="2662438"/>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38100" tIns="22860" rIns="38100" bIns="22860" rtlCol="0">
            <a:noAutofit/>
          </a:bodyPr>
          <a:lstStyle/>
          <a:p>
            <a:pPr marL="0" marR="0" lvl="0" indent="0" algn="l" defTabSz="76194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1703845452"/>
      </p:ext>
    </p:extLst>
  </p:cSld>
  <p:clrMap bg1="lt1" tx1="dk1" bg2="lt2" tx2="dk2" accent1="accent1" accent2="accent2" accent3="accent3" accent4="accent4" accent5="accent5" accent6="accent6" hlink="hlink" folHlink="folHlink"/>
  <p:sldLayoutIdLst>
    <p:sldLayoutId id="2147484913" r:id="rId1"/>
    <p:sldLayoutId id="2147484914" r:id="rId2"/>
    <p:sldLayoutId id="2147484915" r:id="rId3"/>
    <p:sldLayoutId id="2147484916" r:id="rId4"/>
    <p:sldLayoutId id="2147484917" r:id="rId5"/>
    <p:sldLayoutId id="2147484918" r:id="rId6"/>
    <p:sldLayoutId id="2147484919" r:id="rId7"/>
    <p:sldLayoutId id="2147484920" r:id="rId8"/>
    <p:sldLayoutId id="2147484921" r:id="rId9"/>
    <p:sldLayoutId id="2147484922" r:id="rId10"/>
    <p:sldLayoutId id="2147484923" r:id="rId11"/>
    <p:sldLayoutId id="2147484924" r:id="rId12"/>
    <p:sldLayoutId id="2147484925" r:id="rId13"/>
    <p:sldLayoutId id="2147484926" r:id="rId14"/>
    <p:sldLayoutId id="2147484927" r:id="rId15"/>
    <p:sldLayoutId id="2147484928" r:id="rId16"/>
    <p:sldLayoutId id="2147484929" r:id="rId17"/>
    <p:sldLayoutId id="2147484930" r:id="rId18"/>
    <p:sldLayoutId id="2147484931" r:id="rId19"/>
    <p:sldLayoutId id="2147484932" r:id="rId20"/>
    <p:sldLayoutId id="2147484933" r:id="rId21"/>
    <p:sldLayoutId id="2147484934" r:id="rId22"/>
    <p:sldLayoutId id="2147484935" r:id="rId23"/>
    <p:sldLayoutId id="2147484936" r:id="rId24"/>
  </p:sldLayoutIdLst>
  <p:transition>
    <p:fade/>
  </p:transition>
  <p:hf hdr="0" dt="0"/>
  <p:txStyles>
    <p:titleStyle>
      <a:lvl1pPr algn="l" defTabSz="932667" rtl="0" eaLnBrk="1" latinLnBrk="0" hangingPunct="1">
        <a:lnSpc>
          <a:spcPct val="110000"/>
        </a:lnSpc>
        <a:spcBef>
          <a:spcPct val="0"/>
        </a:spcBef>
        <a:spcAft>
          <a:spcPts val="1000"/>
        </a:spcAft>
        <a:buNone/>
        <a:defRPr lang="en-US" sz="1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582"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333" kern="1200" spc="0" baseline="0">
          <a:gradFill>
            <a:gsLst>
              <a:gs pos="1250">
                <a:schemeClr val="tx1"/>
              </a:gs>
              <a:gs pos="100000">
                <a:schemeClr val="tx1"/>
              </a:gs>
            </a:gsLst>
            <a:lin ang="5400000" scaled="0"/>
          </a:gradFill>
          <a:latin typeface="+mn-lt"/>
          <a:ea typeface="+mn-ea"/>
          <a:cs typeface="+mn-cs"/>
        </a:defRPr>
      </a:lvl2pPr>
      <a:lvl3pPr marL="457163" marR="0" indent="0" algn="l" defTabSz="932667" rtl="0" eaLnBrk="1" fontAlgn="auto" latinLnBrk="0" hangingPunct="1">
        <a:lnSpc>
          <a:spcPct val="100000"/>
        </a:lnSpc>
        <a:spcBef>
          <a:spcPts val="0"/>
        </a:spcBef>
        <a:spcAft>
          <a:spcPts val="1000"/>
        </a:spcAft>
        <a:buClrTx/>
        <a:buSzPct val="90000"/>
        <a:buFont typeface="Wingdings" panose="05000000000000000000" pitchFamily="2" charset="2"/>
        <a:buNone/>
        <a:tabLst/>
        <a:defRPr sz="1167" kern="1200" spc="0" baseline="0">
          <a:gradFill>
            <a:gsLst>
              <a:gs pos="1250">
                <a:schemeClr val="tx1"/>
              </a:gs>
              <a:gs pos="100000">
                <a:schemeClr val="tx1"/>
              </a:gs>
            </a:gsLst>
            <a:lin ang="5400000" scaled="0"/>
          </a:gradFill>
          <a:latin typeface="+mn-lt"/>
          <a:ea typeface="+mn-ea"/>
          <a:cs typeface="+mn-cs"/>
        </a:defRPr>
      </a:lvl3pPr>
      <a:lvl4pPr marL="842896" marR="0" indent="-180961"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856" marR="0" indent="-168262" algn="l" defTabSz="9326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69"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7"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3"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5"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5" algn="l" defTabSz="932667" rtl="0" eaLnBrk="1" latinLnBrk="0" hangingPunct="1">
        <a:defRPr sz="1800" kern="1200">
          <a:solidFill>
            <a:schemeClr val="tx1"/>
          </a:solidFill>
          <a:latin typeface="+mn-lt"/>
          <a:ea typeface="+mn-ea"/>
          <a:cs typeface="+mn-cs"/>
        </a:defRPr>
      </a:lvl8pPr>
      <a:lvl9pPr marL="3730671" algn="l" defTabSz="93266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55.xml"/><Relationship Id="rId5" Type="http://schemas.openxmlformats.org/officeDocument/2006/relationships/image" Target="../media/image24.emf"/><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135.xml"/><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31.xml"/><Relationship Id="rId4" Type="http://schemas.openxmlformats.org/officeDocument/2006/relationships/hyperlink" Target="https://aka.ms/azureadviso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1.xml"/><Relationship Id="rId6" Type="http://schemas.openxmlformats.org/officeDocument/2006/relationships/hyperlink" Target="https://aka.ms/costmgmt/acmapp" TargetMode="External"/><Relationship Id="rId5" Type="http://schemas.openxmlformats.org/officeDocument/2006/relationships/hyperlink" Target="https://docs.microsoft.com/en-us/azure/cost-management-billing/costs/analyze-cost-data-azure-cost-management-power-bi-template-app" TargetMode="Externa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microsoft.com/office/2018/10/relationships/comments" Target="../comments/modernComment_7BBF59A1_69B24C98.xm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1.sv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3.emf"/><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rchitecture/guide/design-principles/"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31.sv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aka.ms/architecture/review"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aka.ms/ArchitectureCenter" TargetMode="External"/><Relationship Id="rId5" Type="http://schemas.openxmlformats.org/officeDocument/2006/relationships/image" Target="../media/image54.png"/><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hyperlink" Target="https://aka.ms/architecture/framework" TargetMode="External"/><Relationship Id="rId7" Type="http://schemas.openxmlformats.org/officeDocument/2006/relationships/image" Target="../media/image42.emf"/><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5.xml"/><Relationship Id="rId4" Type="http://schemas.openxmlformats.org/officeDocument/2006/relationships/image" Target="../media/image31.svg"/></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hyperlink" Target="https://aka.ms/architecture/framework"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xml.rels><?xml version="1.0" encoding="UTF-8" standalone="yes"?>
<Relationships xmlns="http://schemas.openxmlformats.org/package/2006/relationships"><Relationship Id="rId3" Type="http://schemas.microsoft.com/office/2018/10/relationships/comments" Target="../comments/modernComment_7BBF5A2B_9EE19F95.xml"/><Relationship Id="rId2" Type="http://schemas.openxmlformats.org/officeDocument/2006/relationships/notesSlide" Target="../notesSlides/notesSlide3.xml"/><Relationship Id="rId1" Type="http://schemas.openxmlformats.org/officeDocument/2006/relationships/slideLayout" Target="../slideLayouts/slideLayout55.xml"/><Relationship Id="rId5" Type="http://schemas.openxmlformats.org/officeDocument/2006/relationships/image" Target="../media/image31.sv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99.xml"/><Relationship Id="rId4" Type="http://schemas.openxmlformats.org/officeDocument/2006/relationships/image" Target="../media/image31.svg"/></Relationships>
</file>

<file path=ppt/slides/_rels/slide31.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hyperlink" Target="https://channel9.msdn.com/Tags/well-architected-series?WT.mc_id=azureenablement-ch9-cxa" TargetMode="External"/><Relationship Id="rId3" Type="http://schemas.openxmlformats.org/officeDocument/2006/relationships/hyperlink" Target="https://aka.ms/thereview" TargetMode="External"/><Relationship Id="rId7" Type="http://schemas.openxmlformats.org/officeDocument/2006/relationships/image" Target="../media/image56.emf"/><Relationship Id="rId12"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55.emf"/><Relationship Id="rId11" Type="http://schemas.openxmlformats.org/officeDocument/2006/relationships/image" Target="../media/image58.emf"/><Relationship Id="rId5" Type="http://schemas.openxmlformats.org/officeDocument/2006/relationships/hyperlink" Target="https://aka.ms/architecture/learn" TargetMode="External"/><Relationship Id="rId10" Type="http://schemas.openxmlformats.org/officeDocument/2006/relationships/hyperlink" Target="https://docs.microsoft.com/en-us/azure/architecture/browse/" TargetMode="External"/><Relationship Id="rId4" Type="http://schemas.openxmlformats.org/officeDocument/2006/relationships/hyperlink" Target="https://aka.ms/architecture/framework" TargetMode="External"/><Relationship Id="rId9" Type="http://schemas.openxmlformats.org/officeDocument/2006/relationships/hyperlink" Target="https://docs.microsoft.com/en-us/azure/architecture/pattern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24.emf"/><Relationship Id="rId1" Type="http://schemas.openxmlformats.org/officeDocument/2006/relationships/slideLayout" Target="../slideLayouts/slideLayout19.xml"/><Relationship Id="rId5" Type="http://schemas.openxmlformats.org/officeDocument/2006/relationships/image" Target="../media/image60.emf"/><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hyperlink" Target="https://resources.flexera.com/web/pdf/report-state-of-the-cloud-2020.pdf" TargetMode="External"/><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hemeOverride" Target="../theme/themeOverride1.xml"/><Relationship Id="rId5" Type="http://schemas.openxmlformats.org/officeDocument/2006/relationships/image" Target="../media/image32.png"/><Relationship Id="rId4" Type="http://schemas.openxmlformats.org/officeDocument/2006/relationships/hyperlink" Target="https://www.ibm.com/security/data-breach"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hemeOverride" Target="../theme/themeOverride2.xml"/><Relationship Id="rId4" Type="http://schemas.openxmlformats.org/officeDocument/2006/relationships/hyperlink" Target="https://www.ibm.com/security/data-breac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5.xml"/><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hyperlink" Target="https://aka.ms/architecture/framework"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4665701" y="4640234"/>
            <a:ext cx="4254090" cy="1032303"/>
          </a:xfrm>
        </p:spPr>
        <p:txBody>
          <a:bodyPr/>
          <a:lstStyle/>
          <a:p>
            <a:pPr algn="ctr"/>
            <a:r>
              <a:rPr lang="en-US" sz="2800" dirty="0">
                <a:solidFill>
                  <a:schemeClr val="tx1"/>
                </a:solidFill>
                <a:latin typeface="Ubuntu" panose="020B0504030602030204" pitchFamily="34" charset="0"/>
              </a:rPr>
              <a:t>Maheshkumar R </a:t>
            </a:r>
          </a:p>
          <a:p>
            <a:pPr algn="ctr"/>
            <a:r>
              <a:rPr lang="en-US" sz="1800" dirty="0">
                <a:solidFill>
                  <a:schemeClr val="tx1"/>
                </a:solidFill>
                <a:latin typeface="Ubuntu" panose="020B0504030602030204" pitchFamily="34" charset="0"/>
              </a:rPr>
              <a:t>Partner Tech Strategist, Microsoft India </a:t>
            </a:r>
          </a:p>
          <a:p>
            <a:pPr algn="ctr"/>
            <a:endParaRPr lang="en-US" sz="2800" dirty="0">
              <a:solidFill>
                <a:schemeClr val="tx1"/>
              </a:solidFill>
              <a:latin typeface="Ubuntu" panose="020B0504030602030204" pitchFamily="34" charset="0"/>
            </a:endParaRPr>
          </a:p>
        </p:txBody>
      </p:sp>
      <p:sp>
        <p:nvSpPr>
          <p:cNvPr id="10" name="TextBox 9">
            <a:extLst>
              <a:ext uri="{FF2B5EF4-FFF2-40B4-BE49-F238E27FC236}">
                <a16:creationId xmlns:a16="http://schemas.microsoft.com/office/drawing/2014/main" id="{3E48F736-CC0A-4278-A1AC-1AA80EA4655D}"/>
              </a:ext>
            </a:extLst>
          </p:cNvPr>
          <p:cNvSpPr txBox="1"/>
          <p:nvPr/>
        </p:nvSpPr>
        <p:spPr>
          <a:xfrm>
            <a:off x="2666757" y="3207532"/>
            <a:ext cx="10089873" cy="1643527"/>
          </a:xfrm>
          <a:prstGeom prst="rect">
            <a:avLst/>
          </a:prstGeom>
          <a:noFill/>
        </p:spPr>
        <p:txBody>
          <a:bodyPr wrap="square">
            <a:spAutoFit/>
          </a:bodyPr>
          <a:lstStyle/>
          <a:p>
            <a:pPr defTabSz="914378">
              <a:lnSpc>
                <a:spcPct val="90000"/>
              </a:lnSpc>
              <a:spcBef>
                <a:spcPct val="0"/>
              </a:spcBef>
            </a:pPr>
            <a:r>
              <a:rPr lang="en-US" sz="3600" b="1" spc="-49" dirty="0">
                <a:ln w="3175">
                  <a:noFill/>
                </a:ln>
                <a:solidFill>
                  <a:schemeClr val="tx2"/>
                </a:solidFill>
                <a:latin typeface="Ubuntu" panose="020B0504030602030204" pitchFamily="34" charset="0"/>
                <a:cs typeface="Segoe UI"/>
              </a:rPr>
              <a:t>Build great solution with </a:t>
            </a:r>
          </a:p>
          <a:p>
            <a:pPr defTabSz="914378">
              <a:lnSpc>
                <a:spcPct val="90000"/>
              </a:lnSpc>
              <a:spcBef>
                <a:spcPct val="0"/>
              </a:spcBef>
            </a:pPr>
            <a:r>
              <a:rPr lang="en-US" sz="3600" b="1" spc="-49" dirty="0">
                <a:ln w="3175">
                  <a:noFill/>
                </a:ln>
                <a:solidFill>
                  <a:schemeClr val="tx2"/>
                </a:solidFill>
                <a:latin typeface="Ubuntu" panose="020B0504030602030204" pitchFamily="34" charset="0"/>
                <a:cs typeface="Segoe UI"/>
              </a:rPr>
              <a:t>Microsoft Well Architected Framework (WAF)</a:t>
            </a:r>
          </a:p>
          <a:p>
            <a:br>
              <a:rPr lang="en-US" b="1" i="0" dirty="0">
                <a:solidFill>
                  <a:srgbClr val="777777"/>
                </a:solidFill>
                <a:effectLst/>
                <a:latin typeface="Ubuntu" panose="020B0504030602030204" pitchFamily="34" charset="0"/>
              </a:rPr>
            </a:br>
            <a:endParaRPr lang="en-US" b="1" dirty="0">
              <a:latin typeface="Ubuntu" panose="020B0504030602030204" pitchFamily="34" charset="0"/>
            </a:endParaRPr>
          </a:p>
        </p:txBody>
      </p:sp>
      <p:sp>
        <p:nvSpPr>
          <p:cNvPr id="18" name="Rectangle 17">
            <a:extLst>
              <a:ext uri="{FF2B5EF4-FFF2-40B4-BE49-F238E27FC236}">
                <a16:creationId xmlns:a16="http://schemas.microsoft.com/office/drawing/2014/main" id="{7110579E-DB6E-4515-902E-47B2B99DEFC3}"/>
              </a:ext>
            </a:extLst>
          </p:cNvPr>
          <p:cNvSpPr/>
          <p:nvPr/>
        </p:nvSpPr>
        <p:spPr>
          <a:xfrm>
            <a:off x="9237447" y="4856247"/>
            <a:ext cx="1691489" cy="461665"/>
          </a:xfrm>
          <a:prstGeom prst="rect">
            <a:avLst/>
          </a:prstGeom>
          <a:noFill/>
          <a:effectLst>
            <a:reflection blurRad="6350" stA="50000" endA="300" endPos="55500" dist="101600" dir="5400000" sy="-100000" algn="bl" rotWithShape="0"/>
          </a:effectLst>
        </p:spPr>
        <p:txBody>
          <a:bodyPr wrap="none">
            <a:spAutoFit/>
          </a:bodyPr>
          <a:lstStyle/>
          <a:p>
            <a:pPr algn="ctr"/>
            <a:r>
              <a:rPr lang="en-US" sz="2400" dirty="0">
                <a:ln w="0"/>
                <a:effectLst>
                  <a:outerShdw blurRad="50800" dist="38100" dir="2700000" algn="tl" rotWithShape="0">
                    <a:prstClr val="black">
                      <a:alpha val="40000"/>
                    </a:prstClr>
                  </a:outerShdw>
                </a:effectLst>
                <a:highlight>
                  <a:srgbClr val="FFFF00"/>
                </a:highlight>
                <a:latin typeface="Ubuntu" panose="020B0504030602030204" pitchFamily="34" charset="0"/>
                <a:ea typeface="Gungsuh" panose="02030600000101010101" pitchFamily="18" charset="-127"/>
              </a:rPr>
              <a:t>MahesKBlr</a:t>
            </a:r>
          </a:p>
        </p:txBody>
      </p:sp>
      <p:pic>
        <p:nvPicPr>
          <p:cNvPr id="20" name="Picture 6" descr="Image result for twitter images ">
            <a:extLst>
              <a:ext uri="{FF2B5EF4-FFF2-40B4-BE49-F238E27FC236}">
                <a16:creationId xmlns:a16="http://schemas.microsoft.com/office/drawing/2014/main" id="{99F85AED-504D-4D3E-9EF2-91AA9A5E0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9791" y="4928252"/>
            <a:ext cx="317656" cy="317656"/>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CABD3F-3931-4B26-B212-0F8352E17BC9}"/>
              </a:ext>
            </a:extLst>
          </p:cNvPr>
          <p:cNvPicPr>
            <a:picLocks noChangeAspect="1"/>
          </p:cNvPicPr>
          <p:nvPr/>
        </p:nvPicPr>
        <p:blipFill>
          <a:blip r:embed="rId4"/>
          <a:stretch>
            <a:fillRect/>
          </a:stretch>
        </p:blipFill>
        <p:spPr>
          <a:xfrm>
            <a:off x="3710063" y="542711"/>
            <a:ext cx="3642350" cy="2095072"/>
          </a:xfrm>
          <a:prstGeom prst="rect">
            <a:avLst/>
          </a:prstGeom>
        </p:spPr>
      </p:pic>
      <p:pic>
        <p:nvPicPr>
          <p:cNvPr id="4" name="Picture 3">
            <a:extLst>
              <a:ext uri="{FF2B5EF4-FFF2-40B4-BE49-F238E27FC236}">
                <a16:creationId xmlns:a16="http://schemas.microsoft.com/office/drawing/2014/main" id="{62380A93-FE06-46E1-8ACC-EAFD027C8571}"/>
              </a:ext>
            </a:extLst>
          </p:cNvPr>
          <p:cNvPicPr>
            <a:picLocks noChangeAspect="1"/>
          </p:cNvPicPr>
          <p:nvPr/>
        </p:nvPicPr>
        <p:blipFill rotWithShape="1">
          <a:blip r:embed="rId5">
            <a:extLst>
              <a:ext uri="{28A0092B-C50C-407E-A947-70E740481C1C}">
                <a14:useLocalDpi xmlns:a14="http://schemas.microsoft.com/office/drawing/2010/main" val="0"/>
              </a:ext>
            </a:extLst>
          </a:blip>
          <a:srcRect l="4605" t="14149" r="498" b="14149"/>
          <a:stretch/>
        </p:blipFill>
        <p:spPr>
          <a:xfrm>
            <a:off x="-266192" y="1200592"/>
            <a:ext cx="3872992" cy="5657408"/>
          </a:xfrm>
          <a:prstGeom prst="rect">
            <a:avLst/>
          </a:prstGeom>
        </p:spPr>
      </p:pic>
    </p:spTree>
    <p:extLst>
      <p:ext uri="{BB962C8B-B14F-4D97-AF65-F5344CB8AC3E}">
        <p14:creationId xmlns:p14="http://schemas.microsoft.com/office/powerpoint/2010/main" val="89337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C3FF93-6628-4989-AB05-43355F28BF1C}"/>
              </a:ext>
            </a:extLst>
          </p:cNvPr>
          <p:cNvSpPr>
            <a:spLocks noGrp="1"/>
          </p:cNvSpPr>
          <p:nvPr>
            <p:ph type="title"/>
          </p:nvPr>
        </p:nvSpPr>
        <p:spPr>
          <a:xfrm>
            <a:off x="65727" y="-145644"/>
            <a:ext cx="6850409" cy="1325563"/>
          </a:xfrm>
        </p:spPr>
        <p:txBody>
          <a:bodyPr>
            <a:normAutofit/>
          </a:bodyPr>
          <a:lstStyle/>
          <a:p>
            <a:r>
              <a:rPr lang="en-US" sz="4000" dirty="0">
                <a:solidFill>
                  <a:schemeClr val="bg1"/>
                </a:solidFill>
                <a:latin typeface="Ubuntu" panose="020B0504030602030204" pitchFamily="34" charset="0"/>
              </a:rPr>
              <a:t>Cost Optimization</a:t>
            </a:r>
          </a:p>
        </p:txBody>
      </p:sp>
      <p:sp>
        <p:nvSpPr>
          <p:cNvPr id="33" name="TextBox 32">
            <a:extLst>
              <a:ext uri="{FF2B5EF4-FFF2-40B4-BE49-F238E27FC236}">
                <a16:creationId xmlns:a16="http://schemas.microsoft.com/office/drawing/2014/main" id="{A751E232-E8E7-4559-956F-186ABC9A5F91}"/>
              </a:ext>
            </a:extLst>
          </p:cNvPr>
          <p:cNvSpPr txBox="1"/>
          <p:nvPr/>
        </p:nvSpPr>
        <p:spPr>
          <a:xfrm>
            <a:off x="695761" y="924547"/>
            <a:ext cx="7174075" cy="5632311"/>
          </a:xfrm>
          <a:prstGeom prst="rect">
            <a:avLst/>
          </a:prstGeom>
          <a:noFill/>
        </p:spPr>
        <p:txBody>
          <a:bodyPr wrap="square">
            <a:spAutoFit/>
          </a:bodyPr>
          <a:lstStyle/>
          <a:p>
            <a:pPr marL="457200" indent="-457200" algn="l">
              <a:buFont typeface="+mj-lt"/>
              <a:buAutoNum type="arabicPeriod"/>
            </a:pPr>
            <a:r>
              <a:rPr lang="en-US" sz="2000" b="1" dirty="0">
                <a:solidFill>
                  <a:schemeClr val="bg1"/>
                </a:solidFill>
                <a:latin typeface="Ubuntu" panose="020B0504030602030204" pitchFamily="34" charset="0"/>
                <a:cs typeface="Segoe UI" panose="020B0502040204020203" pitchFamily="34" charset="0"/>
              </a:rPr>
              <a:t>Increase cost awareness </a:t>
            </a:r>
          </a:p>
          <a:p>
            <a:pPr marL="800100" lvl="1" indent="-342900">
              <a:buFont typeface="Arial" panose="020B0604020202020204" pitchFamily="34" charset="0"/>
              <a:buChar char="•"/>
            </a:pPr>
            <a:r>
              <a:rPr lang="en-US" sz="2000" dirty="0">
                <a:solidFill>
                  <a:schemeClr val="bg1"/>
                </a:solidFill>
                <a:latin typeface="Ubuntu" panose="020B0504030602030204" pitchFamily="34" charset="0"/>
                <a:cs typeface="Segoe UI" panose="020B0502040204020203" pitchFamily="34" charset="0"/>
              </a:rPr>
              <a:t>Budgets</a:t>
            </a:r>
          </a:p>
          <a:p>
            <a:pPr marL="800100" lvl="1" indent="-342900">
              <a:buFont typeface="Arial" panose="020B0604020202020204" pitchFamily="34" charset="0"/>
              <a:buChar char="•"/>
            </a:pPr>
            <a:r>
              <a:rPr lang="en-US" sz="2000" dirty="0">
                <a:solidFill>
                  <a:schemeClr val="bg1"/>
                </a:solidFill>
                <a:latin typeface="Ubuntu" panose="020B0504030602030204" pitchFamily="34" charset="0"/>
                <a:cs typeface="Segoe UI" panose="020B0502040204020203" pitchFamily="34" charset="0"/>
              </a:rPr>
              <a:t>Alerts </a:t>
            </a:r>
          </a:p>
          <a:p>
            <a:pPr marL="800100" lvl="1" indent="-342900">
              <a:buFont typeface="Arial" panose="020B0604020202020204" pitchFamily="34" charset="0"/>
              <a:buChar char="•"/>
            </a:pPr>
            <a:r>
              <a:rPr lang="en-US" sz="2000" dirty="0">
                <a:solidFill>
                  <a:schemeClr val="bg1"/>
                </a:solidFill>
                <a:latin typeface="Ubuntu" panose="020B0504030602030204" pitchFamily="34" charset="0"/>
                <a:cs typeface="Segoe UI" panose="020B0502040204020203" pitchFamily="34" charset="0"/>
              </a:rPr>
              <a:t>Tagging </a:t>
            </a:r>
          </a:p>
          <a:p>
            <a:pPr marL="742950" lvl="1" indent="-285750">
              <a:buFont typeface="Wingdings" panose="05000000000000000000" pitchFamily="2" charset="2"/>
              <a:buChar char="ü"/>
            </a:pPr>
            <a:endParaRPr lang="en-US" sz="2000" dirty="0">
              <a:solidFill>
                <a:schemeClr val="bg1"/>
              </a:solidFill>
              <a:latin typeface="Ubuntu" panose="020B0504030602030204" pitchFamily="34" charset="0"/>
              <a:cs typeface="Segoe UI" panose="020B0502040204020203" pitchFamily="34" charset="0"/>
            </a:endParaRPr>
          </a:p>
          <a:p>
            <a:pPr marL="457200" indent="-457200" algn="l">
              <a:buFont typeface="+mj-lt"/>
              <a:buAutoNum type="arabicPeriod"/>
            </a:pPr>
            <a:r>
              <a:rPr lang="en-US" sz="2000" b="1" dirty="0">
                <a:solidFill>
                  <a:schemeClr val="bg1"/>
                </a:solidFill>
                <a:latin typeface="Ubuntu" panose="020B0504030602030204" pitchFamily="34" charset="0"/>
                <a:cs typeface="Segoe UI" panose="020B0502040204020203" pitchFamily="34" charset="0"/>
              </a:rPr>
              <a:t>Take advantage of offers</a:t>
            </a:r>
          </a:p>
          <a:p>
            <a:pPr marL="742950" lvl="1" indent="-285750">
              <a:buFont typeface="Arial" panose="020B0604020202020204" pitchFamily="34" charset="0"/>
              <a:buChar char="•"/>
            </a:pPr>
            <a:r>
              <a:rPr lang="en-US" sz="2000" dirty="0">
                <a:solidFill>
                  <a:schemeClr val="bg1"/>
                </a:solidFill>
                <a:latin typeface="Ubuntu" panose="020B0504030602030204" pitchFamily="34" charset="0"/>
                <a:cs typeface="Segoe UI" panose="020B0502040204020203" pitchFamily="34" charset="0"/>
              </a:rPr>
              <a:t>Azure Hybrid Benefit (AHB)</a:t>
            </a:r>
          </a:p>
          <a:p>
            <a:pPr marL="742950" lvl="1" indent="-285750">
              <a:buFont typeface="Arial" panose="020B0604020202020204" pitchFamily="34" charset="0"/>
              <a:buChar char="•"/>
            </a:pPr>
            <a:r>
              <a:rPr lang="en-US" sz="2000" dirty="0">
                <a:solidFill>
                  <a:schemeClr val="bg1"/>
                </a:solidFill>
                <a:latin typeface="Ubuntu" panose="020B0504030602030204" pitchFamily="34" charset="0"/>
                <a:cs typeface="Segoe UI" panose="020B0502040204020203" pitchFamily="34" charset="0"/>
              </a:rPr>
              <a:t>Reserve Instances (RI)</a:t>
            </a:r>
          </a:p>
          <a:p>
            <a:pPr marL="742950" lvl="1" indent="-285750">
              <a:buFont typeface="Arial" panose="020B0604020202020204" pitchFamily="34" charset="0"/>
              <a:buChar char="•"/>
            </a:pPr>
            <a:r>
              <a:rPr lang="en-US" sz="2000" dirty="0">
                <a:solidFill>
                  <a:schemeClr val="bg1"/>
                </a:solidFill>
                <a:latin typeface="Ubuntu" panose="020B0504030602030204" pitchFamily="34" charset="0"/>
                <a:cs typeface="Segoe UI" panose="020B0502040204020203" pitchFamily="34" charset="0"/>
              </a:rPr>
              <a:t>Leverage Spot instances for low-priority workloads</a:t>
            </a:r>
          </a:p>
          <a:p>
            <a:pPr marL="742950" lvl="1" indent="-285750">
              <a:buFont typeface="Wingdings" panose="05000000000000000000" pitchFamily="2" charset="2"/>
              <a:buChar char="ü"/>
            </a:pPr>
            <a:endParaRPr lang="en-US" sz="2000" dirty="0">
              <a:solidFill>
                <a:schemeClr val="bg1"/>
              </a:solidFill>
              <a:latin typeface="Ubuntu" panose="020B0504030602030204" pitchFamily="34" charset="0"/>
              <a:cs typeface="Segoe UI" panose="020B0502040204020203" pitchFamily="34" charset="0"/>
            </a:endParaRPr>
          </a:p>
          <a:p>
            <a:pPr marL="457200" indent="-457200">
              <a:buFont typeface="+mj-lt"/>
              <a:buAutoNum type="arabicPeriod"/>
            </a:pPr>
            <a:r>
              <a:rPr lang="en-US" sz="2000" b="1" dirty="0">
                <a:solidFill>
                  <a:schemeClr val="bg1"/>
                </a:solidFill>
                <a:latin typeface="Ubuntu" panose="020B0504030602030204" pitchFamily="34" charset="0"/>
                <a:cs typeface="Segoe UI" panose="020B0502040204020203" pitchFamily="34" charset="0"/>
              </a:rPr>
              <a:t>Eliminate cloud waste </a:t>
            </a:r>
          </a:p>
          <a:p>
            <a:pPr marL="742950" lvl="1" indent="-285750">
              <a:buFont typeface="Arial" panose="020B0604020202020204" pitchFamily="34" charset="0"/>
              <a:buChar char="•"/>
            </a:pPr>
            <a:r>
              <a:rPr lang="en-US" sz="2000" dirty="0">
                <a:solidFill>
                  <a:schemeClr val="bg1"/>
                </a:solidFill>
                <a:latin typeface="Ubuntu" panose="020B0504030602030204" pitchFamily="34" charset="0"/>
                <a:cs typeface="Segoe UI" panose="020B0502040204020203" pitchFamily="34" charset="0"/>
              </a:rPr>
              <a:t>Shutdown unused resources</a:t>
            </a:r>
          </a:p>
          <a:p>
            <a:pPr marL="742950" lvl="1" indent="-285750">
              <a:buFont typeface="Arial" panose="020B0604020202020204" pitchFamily="34" charset="0"/>
              <a:buChar char="•"/>
            </a:pPr>
            <a:r>
              <a:rPr lang="en-US" sz="2000" dirty="0">
                <a:solidFill>
                  <a:schemeClr val="bg1"/>
                </a:solidFill>
                <a:latin typeface="Ubuntu" panose="020B0504030602030204" pitchFamily="34" charset="0"/>
                <a:cs typeface="Segoe UI" panose="020B0502040204020203" pitchFamily="34" charset="0"/>
              </a:rPr>
              <a:t>Right sizing underutilized resources</a:t>
            </a:r>
          </a:p>
          <a:p>
            <a:pPr marL="742950" lvl="1" indent="-285750">
              <a:buFont typeface="Arial" panose="020B0604020202020204" pitchFamily="34" charset="0"/>
              <a:buChar char="•"/>
            </a:pPr>
            <a:r>
              <a:rPr lang="en-US" sz="2000" dirty="0">
                <a:solidFill>
                  <a:schemeClr val="bg1"/>
                </a:solidFill>
                <a:latin typeface="Ubuntu" panose="020B0504030602030204" pitchFamily="34" charset="0"/>
                <a:cs typeface="Segoe UI" panose="020B0502040204020203" pitchFamily="34" charset="0"/>
              </a:rPr>
              <a:t>Autoscaling and auto shutdown </a:t>
            </a:r>
          </a:p>
          <a:p>
            <a:pPr marL="742950" lvl="1" indent="-285750">
              <a:buFont typeface="Wingdings" panose="05000000000000000000" pitchFamily="2" charset="2"/>
              <a:buChar char="ü"/>
            </a:pPr>
            <a:endParaRPr lang="en-US" sz="2000" dirty="0">
              <a:solidFill>
                <a:schemeClr val="bg1"/>
              </a:solidFill>
              <a:latin typeface="Ubuntu" panose="020B0504030602030204" pitchFamily="34" charset="0"/>
              <a:cs typeface="Segoe UI" panose="020B0502040204020203" pitchFamily="34" charset="0"/>
            </a:endParaRPr>
          </a:p>
          <a:p>
            <a:pPr marL="457200" indent="-457200" algn="l">
              <a:buFont typeface="+mj-lt"/>
              <a:buAutoNum type="arabicPeriod"/>
            </a:pPr>
            <a:r>
              <a:rPr lang="en-US" sz="2000" b="1" dirty="0">
                <a:solidFill>
                  <a:schemeClr val="bg1"/>
                </a:solidFill>
                <a:latin typeface="Ubuntu" panose="020B0504030602030204" pitchFamily="34" charset="0"/>
                <a:cs typeface="Segoe UI" panose="020B0502040204020203" pitchFamily="34" charset="0"/>
              </a:rPr>
              <a:t>Modernize architecture </a:t>
            </a:r>
          </a:p>
          <a:p>
            <a:pPr marL="742950" lvl="1" indent="-285750">
              <a:buFont typeface="Arial" panose="020B0604020202020204" pitchFamily="34" charset="0"/>
              <a:buChar char="•"/>
            </a:pPr>
            <a:r>
              <a:rPr lang="en-US" sz="2000" dirty="0">
                <a:solidFill>
                  <a:schemeClr val="bg1"/>
                </a:solidFill>
                <a:latin typeface="Ubuntu" panose="020B0504030602030204" pitchFamily="34" charset="0"/>
                <a:cs typeface="Segoe UI" panose="020B0502040204020203" pitchFamily="34" charset="0"/>
              </a:rPr>
              <a:t>Move to managed service </a:t>
            </a:r>
          </a:p>
          <a:p>
            <a:pPr marL="742950" lvl="1" indent="-285750">
              <a:buFont typeface="Arial" panose="020B0604020202020204" pitchFamily="34" charset="0"/>
              <a:buChar char="•"/>
            </a:pPr>
            <a:r>
              <a:rPr lang="en-US" sz="2000" dirty="0">
                <a:solidFill>
                  <a:schemeClr val="bg1"/>
                </a:solidFill>
                <a:latin typeface="Ubuntu" panose="020B0504030602030204" pitchFamily="34" charset="0"/>
                <a:cs typeface="Segoe UI" panose="020B0502040204020203" pitchFamily="34" charset="0"/>
              </a:rPr>
              <a:t>Automation </a:t>
            </a:r>
          </a:p>
        </p:txBody>
      </p:sp>
      <p:sp>
        <p:nvSpPr>
          <p:cNvPr id="10" name="Oval 9">
            <a:extLst>
              <a:ext uri="{FF2B5EF4-FFF2-40B4-BE49-F238E27FC236}">
                <a16:creationId xmlns:a16="http://schemas.microsoft.com/office/drawing/2014/main" id="{D5544245-7634-483B-9052-606D37A3A913}"/>
              </a:ext>
            </a:extLst>
          </p:cNvPr>
          <p:cNvSpPr/>
          <p:nvPr/>
        </p:nvSpPr>
        <p:spPr bwMode="auto">
          <a:xfrm>
            <a:off x="9834509" y="517138"/>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DD1899B9-CE78-4496-BF9E-44BF1443778C}"/>
              </a:ext>
            </a:extLst>
          </p:cNvPr>
          <p:cNvPicPr>
            <a:picLocks noChangeAspect="1"/>
          </p:cNvPicPr>
          <p:nvPr/>
        </p:nvPicPr>
        <p:blipFill>
          <a:blip r:embed="rId3"/>
          <a:stretch>
            <a:fillRect/>
          </a:stretch>
        </p:blipFill>
        <p:spPr>
          <a:xfrm>
            <a:off x="10306412" y="913861"/>
            <a:ext cx="717923" cy="821066"/>
          </a:xfrm>
          <a:prstGeom prst="rect">
            <a:avLst/>
          </a:prstGeom>
        </p:spPr>
      </p:pic>
    </p:spTree>
    <p:extLst>
      <p:ext uri="{BB962C8B-B14F-4D97-AF65-F5344CB8AC3E}">
        <p14:creationId xmlns:p14="http://schemas.microsoft.com/office/powerpoint/2010/main" val="1410868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FF588C-707E-4BFC-BB6B-16B19B8AF5C4}"/>
              </a:ext>
            </a:extLst>
          </p:cNvPr>
          <p:cNvSpPr>
            <a:spLocks noGrp="1"/>
          </p:cNvSpPr>
          <p:nvPr>
            <p:ph type="title"/>
          </p:nvPr>
        </p:nvSpPr>
        <p:spPr>
          <a:xfrm>
            <a:off x="6096000" y="3429000"/>
            <a:ext cx="5725729" cy="561564"/>
          </a:xfrm>
          <a:prstGeom prst="rect">
            <a:avLst/>
          </a:prstGeom>
        </p:spPr>
        <p:txBody>
          <a:bodyPr/>
          <a:lstStyle/>
          <a:p>
            <a:r>
              <a:rPr lang="en-US" dirty="0">
                <a:solidFill>
                  <a:schemeClr val="bg1"/>
                </a:solidFill>
                <a:latin typeface="Ubuntu" panose="020B0504030602030204" pitchFamily="34" charset="0"/>
              </a:rPr>
              <a:t>Cost Optimization - Demo</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4626130" y="7321577"/>
            <a:ext cx="1138700" cy="243840"/>
          </a:xfrm>
          <a:prstGeom prst="rect">
            <a:avLst/>
          </a:prstGeom>
        </p:spPr>
      </p:pic>
      <p:pic>
        <p:nvPicPr>
          <p:cNvPr id="8"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p:nvPicPr>
        <p:blipFill>
          <a:blip r:embed="rId4"/>
          <a:stretch>
            <a:fillRect/>
          </a:stretch>
        </p:blipFill>
        <p:spPr bwMode="black">
          <a:xfrm>
            <a:off x="10377567" y="6224772"/>
            <a:ext cx="1515394" cy="324552"/>
          </a:xfrm>
          <a:prstGeom prst="rect">
            <a:avLst/>
          </a:prstGeom>
        </p:spPr>
      </p:pic>
    </p:spTree>
    <p:extLst>
      <p:ext uri="{BB962C8B-B14F-4D97-AF65-F5344CB8AC3E}">
        <p14:creationId xmlns:p14="http://schemas.microsoft.com/office/powerpoint/2010/main" val="775412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3369" y="473236"/>
            <a:ext cx="11081177" cy="553998"/>
          </a:xfrm>
        </p:spPr>
        <p:txBody>
          <a:bodyPr/>
          <a:lstStyle/>
          <a:p>
            <a:r>
              <a:rPr lang="en-US" dirty="0">
                <a:latin typeface="Ubuntu" panose="020B0504030602030204" pitchFamily="34" charset="0"/>
              </a:rPr>
              <a:t>Azure Advisor</a:t>
            </a:r>
            <a:endParaRPr lang="en-US" dirty="0">
              <a:solidFill>
                <a:schemeClr val="accent3"/>
              </a:solidFill>
              <a:latin typeface="Ubuntu" panose="020B0504030602030204" pitchFamily="34" charset="0"/>
            </a:endParaRPr>
          </a:p>
        </p:txBody>
      </p:sp>
      <p:sp>
        <p:nvSpPr>
          <p:cNvPr id="6" name="TextBox 5">
            <a:extLst>
              <a:ext uri="{FF2B5EF4-FFF2-40B4-BE49-F238E27FC236}">
                <a16:creationId xmlns:a16="http://schemas.microsoft.com/office/drawing/2014/main" id="{7FCFEBDE-3EF3-472E-8FC9-9D3F8F56385B}"/>
              </a:ext>
            </a:extLst>
          </p:cNvPr>
          <p:cNvSpPr txBox="1"/>
          <p:nvPr/>
        </p:nvSpPr>
        <p:spPr>
          <a:xfrm>
            <a:off x="563369" y="1465552"/>
            <a:ext cx="3694306" cy="44012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Ubuntu" panose="020B0504030602030204" pitchFamily="34" charset="0"/>
              </a:rPr>
              <a:t>Get cost recommendations based on your usage and configurations, such 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Ubuntu" panose="020B0504030602030204" pitchFamily="34" charset="0"/>
              </a:rPr>
              <a:t>Shut down unused VMs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Ubuntu" panose="020B0504030602030204" pitchFamily="34" charset="0"/>
              </a:rPr>
              <a:t>Right size underused VMs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Ubuntu" panose="020B0504030602030204" pitchFamily="34" charset="0"/>
              </a:rPr>
              <a:t>Buy Reserved Instances for consistent resources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Ubuntu" panose="020B0504030602030204" pitchFamily="34" charset="0"/>
              </a:rPr>
              <a:t>Delete idle network gateways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Ubuntu" panose="020B05040306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Ubuntu" panose="020B0504030602030204" pitchFamily="34" charset="0"/>
              </a:rPr>
              <a:t>Remediate recommendations easily with step-by-step guidance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Ubuntu" panose="020B0504030602030204" pitchFamily="34" charset="0"/>
            </a:endParaRPr>
          </a:p>
        </p:txBody>
      </p:sp>
      <p:pic>
        <p:nvPicPr>
          <p:cNvPr id="2050" name="Picture 2">
            <a:extLst>
              <a:ext uri="{FF2B5EF4-FFF2-40B4-BE49-F238E27FC236}">
                <a16:creationId xmlns:a16="http://schemas.microsoft.com/office/drawing/2014/main" id="{C8BCCB05-D7EB-4576-BE3D-058F5C812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91" y="1571536"/>
            <a:ext cx="7074285" cy="40199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7B9600-25D0-4CD6-8B11-C36DA845AE5F}"/>
              </a:ext>
            </a:extLst>
          </p:cNvPr>
          <p:cNvSpPr txBox="1"/>
          <p:nvPr/>
        </p:nvSpPr>
        <p:spPr>
          <a:xfrm>
            <a:off x="1262760" y="6184709"/>
            <a:ext cx="966648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Review your Advisor recommendations in the Azure portal: </a:t>
            </a:r>
            <a:r>
              <a:rPr kumimoji="0" lang="en-US" sz="2000" b="0" i="0" u="none" strike="noStrike" kern="1200" cap="none" spc="0" normalizeH="0" baseline="0" noProof="0" dirty="0">
                <a:ln>
                  <a:noFill/>
                </a:ln>
                <a:solidFill>
                  <a:srgbClr val="50E6FF"/>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aka.ms/</a:t>
            </a:r>
            <a:r>
              <a:rPr kumimoji="0" lang="en-US" sz="2000" b="0" i="0" u="none" strike="noStrike" kern="1200" cap="none" spc="0" normalizeH="0" baseline="0" noProof="0" dirty="0" err="1">
                <a:ln>
                  <a:noFill/>
                </a:ln>
                <a:solidFill>
                  <a:srgbClr val="50E6FF"/>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azureadvisor</a:t>
            </a:r>
            <a:endParaRPr kumimoji="0" lang="en-US" sz="2000" b="0" i="0" u="none" strike="noStrike" kern="1200" cap="none" spc="0" normalizeH="0" baseline="0" noProof="0" dirty="0">
              <a:ln>
                <a:noFill/>
              </a:ln>
              <a:solidFill>
                <a:srgbClr val="50E6FF"/>
              </a:solidFill>
              <a:effectLst/>
              <a:uLnTx/>
              <a:uFillTx/>
              <a:latin typeface="Segoe UI Semibold"/>
              <a:ea typeface="+mn-ea"/>
              <a:cs typeface="+mn-cs"/>
            </a:endParaRPr>
          </a:p>
        </p:txBody>
      </p:sp>
      <p:cxnSp>
        <p:nvCxnSpPr>
          <p:cNvPr id="8" name="Straight Connector 7">
            <a:extLst>
              <a:ext uri="{FF2B5EF4-FFF2-40B4-BE49-F238E27FC236}">
                <a16:creationId xmlns:a16="http://schemas.microsoft.com/office/drawing/2014/main" id="{CDB529B4-E8EC-4C6F-BDB2-A353B72A8509}"/>
              </a:ext>
            </a:extLst>
          </p:cNvPr>
          <p:cNvCxnSpPr/>
          <p:nvPr/>
        </p:nvCxnSpPr>
        <p:spPr>
          <a:xfrm>
            <a:off x="721519" y="5972741"/>
            <a:ext cx="10923027" cy="0"/>
          </a:xfrm>
          <a:prstGeom prst="line">
            <a:avLst/>
          </a:prstGeom>
          <a:ln w="127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326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FA1CCC-D0A5-419B-AD05-1163B19DE048}"/>
              </a:ext>
            </a:extLst>
          </p:cNvPr>
          <p:cNvSpPr/>
          <p:nvPr/>
        </p:nvSpPr>
        <p:spPr bwMode="auto">
          <a:xfrm>
            <a:off x="6212619" y="-1"/>
            <a:ext cx="6096000"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563370" y="473236"/>
            <a:ext cx="5416012" cy="1107996"/>
          </a:xfrm>
        </p:spPr>
        <p:txBody>
          <a:bodyPr/>
          <a:lstStyle/>
          <a:p>
            <a:r>
              <a:rPr lang="en-US" dirty="0">
                <a:latin typeface="Ubuntu" panose="020B0504030602030204" pitchFamily="34" charset="0"/>
              </a:rPr>
              <a:t>Azure Cost Management + Billing Power BI App</a:t>
            </a:r>
          </a:p>
        </p:txBody>
      </p:sp>
      <p:grpSp>
        <p:nvGrpSpPr>
          <p:cNvPr id="12" name="Group 11">
            <a:extLst>
              <a:ext uri="{FF2B5EF4-FFF2-40B4-BE49-F238E27FC236}">
                <a16:creationId xmlns:a16="http://schemas.microsoft.com/office/drawing/2014/main" id="{B9D0B515-099D-4171-8CF0-53E68FF7D4B9}"/>
              </a:ext>
            </a:extLst>
          </p:cNvPr>
          <p:cNvGrpSpPr/>
          <p:nvPr/>
        </p:nvGrpSpPr>
        <p:grpSpPr>
          <a:xfrm>
            <a:off x="6096000" y="1023230"/>
            <a:ext cx="6096000" cy="5846802"/>
            <a:chOff x="5599468" y="1023230"/>
            <a:chExt cx="6096000" cy="5846802"/>
          </a:xfrm>
        </p:grpSpPr>
        <p:pic>
          <p:nvPicPr>
            <p:cNvPr id="10" name="Picture 9">
              <a:extLst>
                <a:ext uri="{FF2B5EF4-FFF2-40B4-BE49-F238E27FC236}">
                  <a16:creationId xmlns:a16="http://schemas.microsoft.com/office/drawing/2014/main" id="{3E5B3AD1-C622-40AF-871F-24E282A14A93}"/>
                </a:ext>
              </a:extLst>
            </p:cNvPr>
            <p:cNvPicPr>
              <a:picLocks noChangeAspect="1"/>
            </p:cNvPicPr>
            <p:nvPr/>
          </p:nvPicPr>
          <p:blipFill rotWithShape="1">
            <a:blip r:embed="rId3"/>
            <a:srcRect l="-1" r="26603"/>
            <a:stretch/>
          </p:blipFill>
          <p:spPr>
            <a:xfrm>
              <a:off x="5924320" y="1524695"/>
              <a:ext cx="5771148" cy="4286558"/>
            </a:xfrm>
            <a:prstGeom prst="rect">
              <a:avLst/>
            </a:prstGeom>
            <a:ln>
              <a:noFill/>
            </a:ln>
            <a:effectLst/>
          </p:spPr>
        </p:pic>
        <p:pic>
          <p:nvPicPr>
            <p:cNvPr id="11" name="Picture 10" descr="A picture containing electronics, display, monitor, screenshot&#10;&#10;Description automatically generated">
              <a:extLst>
                <a:ext uri="{FF2B5EF4-FFF2-40B4-BE49-F238E27FC236}">
                  <a16:creationId xmlns:a16="http://schemas.microsoft.com/office/drawing/2014/main" id="{EC4B4685-F9EF-4B5E-9FBD-F41C4776BACC}"/>
                </a:ext>
              </a:extLst>
            </p:cNvPr>
            <p:cNvPicPr>
              <a:picLocks noChangeAspect="1"/>
            </p:cNvPicPr>
            <p:nvPr/>
          </p:nvPicPr>
          <p:blipFill rotWithShape="1">
            <a:blip r:embed="rId4"/>
            <a:srcRect r="13181" b="9666"/>
            <a:stretch/>
          </p:blipFill>
          <p:spPr>
            <a:xfrm>
              <a:off x="5599468" y="1023230"/>
              <a:ext cx="6096000" cy="5846802"/>
            </a:xfrm>
            <a:prstGeom prst="rect">
              <a:avLst/>
            </a:prstGeom>
          </p:spPr>
        </p:pic>
      </p:grpSp>
      <p:sp>
        <p:nvSpPr>
          <p:cNvPr id="13" name="Text Placeholder 3">
            <a:extLst>
              <a:ext uri="{FF2B5EF4-FFF2-40B4-BE49-F238E27FC236}">
                <a16:creationId xmlns:a16="http://schemas.microsoft.com/office/drawing/2014/main" id="{ED377C76-DE2A-41D9-AA64-41451076C64E}"/>
              </a:ext>
            </a:extLst>
          </p:cNvPr>
          <p:cNvSpPr txBox="1">
            <a:spLocks/>
          </p:cNvSpPr>
          <p:nvPr/>
        </p:nvSpPr>
        <p:spPr>
          <a:xfrm>
            <a:off x="563370" y="1958245"/>
            <a:ext cx="5051246" cy="431195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Reports included:</a:t>
            </a:r>
            <a:endParaRPr kumimoji="0" lang="en-US" sz="1800" b="0" i="0" u="none" strike="noStrike" kern="1200" cap="none" spc="0" normalizeH="0" baseline="0" noProof="0" dirty="0">
              <a:ln>
                <a:noFill/>
              </a:ln>
              <a:solidFill>
                <a:srgbClr val="50E6FF"/>
              </a:solidFill>
              <a:effectLst/>
              <a:uLnTx/>
              <a:uFillTx/>
              <a:latin typeface="Segoe UI"/>
              <a:ea typeface="+mn-ea"/>
              <a:cs typeface="Segoe UI"/>
            </a:endParaRP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UI"/>
                <a:ea typeface="+mn-ea"/>
                <a:cs typeface="Segoe UI" panose="020B0502040204020203" pitchFamily="34" charset="0"/>
              </a:rPr>
              <a:t>Account overview</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UI"/>
                <a:ea typeface="+mn-ea"/>
                <a:cs typeface="Segoe UI" panose="020B0502040204020203" pitchFamily="34" charset="0"/>
              </a:rPr>
              <a:t>Usage by Subscriptions and Resource Groups</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UI"/>
                <a:ea typeface="+mn-ea"/>
                <a:cs typeface="Segoe UI" panose="020B0502040204020203" pitchFamily="34" charset="0"/>
              </a:rPr>
              <a:t>Top 5 Usage drivers</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UI"/>
                <a:ea typeface="+mn-ea"/>
                <a:cs typeface="Segoe UI" panose="020B0502040204020203" pitchFamily="34" charset="0"/>
              </a:rPr>
              <a:t>Usage by Services</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UI"/>
                <a:ea typeface="+mn-ea"/>
                <a:cs typeface="Segoe UI" panose="020B0502040204020203" pitchFamily="34" charset="0"/>
              </a:rPr>
              <a:t>Windows Server AHB Usage</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UI"/>
                <a:ea typeface="+mn-ea"/>
                <a:cs typeface="Segoe UI" panose="020B0502040204020203" pitchFamily="34" charset="0"/>
              </a:rPr>
              <a:t>VM RI Coverage (shared recommendation)</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UI"/>
                <a:ea typeface="+mn-ea"/>
                <a:cs typeface="Segoe UI" panose="020B0502040204020203" pitchFamily="34" charset="0"/>
              </a:rPr>
              <a:t>VM RI Coverage (single recommendation)</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UI"/>
                <a:ea typeface="+mn-ea"/>
                <a:cs typeface="Segoe UI" panose="020B0502040204020203" pitchFamily="34" charset="0"/>
              </a:rPr>
              <a:t>RI Savings</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UI"/>
                <a:ea typeface="+mn-ea"/>
                <a:cs typeface="Segoe UI" panose="020B0502040204020203" pitchFamily="34" charset="0"/>
              </a:rPr>
              <a:t>RI Chargeback</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UI"/>
                <a:ea typeface="+mn-ea"/>
                <a:cs typeface="Segoe UI" panose="020B0502040204020203" pitchFamily="34" charset="0"/>
              </a:rPr>
              <a:t>RI purchases</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err="1">
                <a:ln>
                  <a:noFill/>
                </a:ln>
                <a:solidFill>
                  <a:srgbClr val="FFFFFF"/>
                </a:solidFill>
                <a:effectLst/>
                <a:uLnTx/>
                <a:uFillTx/>
                <a:latin typeface="SegoeUI"/>
                <a:ea typeface="+mn-ea"/>
                <a:cs typeface="Segoe UI" panose="020B0502040204020203" pitchFamily="34" charset="0"/>
              </a:rPr>
              <a:t>Pricesheet</a:t>
            </a:r>
            <a:endPar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EA admin: </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run the </a:t>
            </a: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ACM Power BI Template App</a:t>
            </a:r>
            <a:r>
              <a:rPr kumimoji="0" lang="en-US" sz="14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and share the results with the Microsoft team</a:t>
            </a:r>
          </a:p>
        </p:txBody>
      </p:sp>
      <p:sp>
        <p:nvSpPr>
          <p:cNvPr id="2" name="TextBox 1">
            <a:extLst>
              <a:ext uri="{FF2B5EF4-FFF2-40B4-BE49-F238E27FC236}">
                <a16:creationId xmlns:a16="http://schemas.microsoft.com/office/drawing/2014/main" id="{48BF2D9A-1E09-436D-B44F-26A2A82AA7DA}"/>
              </a:ext>
            </a:extLst>
          </p:cNvPr>
          <p:cNvSpPr txBox="1"/>
          <p:nvPr/>
        </p:nvSpPr>
        <p:spPr>
          <a:xfrm>
            <a:off x="7737159" y="218500"/>
            <a:ext cx="4180021" cy="369332"/>
          </a:xfrm>
          <a:prstGeom prst="rect">
            <a:avLst/>
          </a:prstGeom>
          <a:noFill/>
        </p:spPr>
        <p:txBody>
          <a:bodyPr wrap="square">
            <a:spAutoFit/>
          </a:bodyPr>
          <a:lstStyle/>
          <a:p>
            <a:r>
              <a:rPr lang="en-US" dirty="0">
                <a:solidFill>
                  <a:schemeClr val="bg1"/>
                </a:solidFill>
                <a:hlinkClick r:id="rId6"/>
              </a:rPr>
              <a:t>https://aka.ms/costmgmt/acmapp</a:t>
            </a:r>
            <a:r>
              <a:rPr lang="en-US" dirty="0">
                <a:solidFill>
                  <a:schemeClr val="bg1"/>
                </a:solidFill>
              </a:rPr>
              <a:t> </a:t>
            </a:r>
          </a:p>
        </p:txBody>
      </p:sp>
    </p:spTree>
    <p:extLst>
      <p:ext uri="{BB962C8B-B14F-4D97-AF65-F5344CB8AC3E}">
        <p14:creationId xmlns:p14="http://schemas.microsoft.com/office/powerpoint/2010/main" val="3583492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69D85C-5E28-4AC7-9FB0-8214D5CD8C13}"/>
              </a:ext>
            </a:extLst>
          </p:cNvPr>
          <p:cNvSpPr>
            <a:spLocks noGrp="1"/>
          </p:cNvSpPr>
          <p:nvPr>
            <p:ph type="body" sz="quarter" idx="10"/>
          </p:nvPr>
        </p:nvSpPr>
        <p:spPr>
          <a:xfrm>
            <a:off x="389443" y="519970"/>
            <a:ext cx="11018520" cy="5791183"/>
          </a:xfrm>
        </p:spPr>
        <p:txBody>
          <a:bodyPr/>
          <a:lstStyle/>
          <a:p>
            <a:r>
              <a:rPr lang="en-US" dirty="0">
                <a:solidFill>
                  <a:schemeClr val="tx2"/>
                </a:solidFill>
                <a:highlight>
                  <a:srgbClr val="FFFF00"/>
                </a:highlight>
              </a:rPr>
              <a:t>DEMO:</a:t>
            </a:r>
          </a:p>
          <a:p>
            <a:pPr marL="342900" indent="-342900">
              <a:buFont typeface="+mj-lt"/>
              <a:buAutoNum type="arabicPeriod"/>
            </a:pPr>
            <a:r>
              <a:rPr lang="en-US" dirty="0">
                <a:solidFill>
                  <a:schemeClr val="tx2"/>
                </a:solidFill>
              </a:rPr>
              <a:t>Azure Pricing Calculator -&gt; Estimate costs</a:t>
            </a:r>
          </a:p>
          <a:p>
            <a:pPr marL="342900" indent="-342900">
              <a:buFont typeface="+mj-lt"/>
              <a:buAutoNum type="arabicPeriod"/>
            </a:pPr>
            <a:r>
              <a:rPr lang="en-US" dirty="0">
                <a:solidFill>
                  <a:schemeClr val="tx2"/>
                </a:solidFill>
              </a:rPr>
              <a:t>Azure Cost management -&gt; Azure portal </a:t>
            </a:r>
          </a:p>
          <a:p>
            <a:pPr marL="342900" indent="-342900">
              <a:spcBef>
                <a:spcPts val="600"/>
              </a:spcBef>
              <a:buFont typeface="+mj-lt"/>
              <a:buAutoNum type="arabicPeriod"/>
            </a:pPr>
            <a:r>
              <a:rPr lang="en-US" dirty="0">
                <a:solidFill>
                  <a:schemeClr val="tx2"/>
                </a:solidFill>
              </a:rPr>
              <a:t>Azure Advisor -&gt; Cost -&gt; quick fix -&gt; IP</a:t>
            </a:r>
          </a:p>
          <a:p>
            <a:pPr marL="342900" indent="-342900">
              <a:buFont typeface="+mj-lt"/>
              <a:buAutoNum type="arabicPeriod"/>
            </a:pPr>
            <a:r>
              <a:rPr lang="en-US" dirty="0">
                <a:solidFill>
                  <a:schemeClr val="tx2"/>
                </a:solidFill>
              </a:rPr>
              <a:t>Performance -&gt; AKS recommended version </a:t>
            </a:r>
          </a:p>
          <a:p>
            <a:pPr marL="342900" indent="-342900">
              <a:buFont typeface="+mj-lt"/>
              <a:buAutoNum type="arabicPeriod"/>
            </a:pPr>
            <a:r>
              <a:rPr lang="en-US" dirty="0">
                <a:solidFill>
                  <a:schemeClr val="tx2"/>
                </a:solidFill>
              </a:rPr>
              <a:t>Advisor score –&gt; reliability score index</a:t>
            </a:r>
          </a:p>
          <a:p>
            <a:pPr marL="342900" indent="-342900">
              <a:buFont typeface="+mj-lt"/>
              <a:buAutoNum type="arabicPeriod"/>
            </a:pPr>
            <a:r>
              <a:rPr lang="en-US" dirty="0">
                <a:solidFill>
                  <a:schemeClr val="tx2"/>
                </a:solidFill>
              </a:rPr>
              <a:t>Advisor REST API </a:t>
            </a:r>
          </a:p>
          <a:p>
            <a:pPr marL="342900" indent="-342900">
              <a:buFont typeface="+mj-lt"/>
              <a:buAutoNum type="arabicPeriod"/>
            </a:pPr>
            <a:r>
              <a:rPr lang="en-US" dirty="0">
                <a:solidFill>
                  <a:schemeClr val="tx2"/>
                </a:solidFill>
              </a:rPr>
              <a:t>Azure CM – PBI report -&gt; aka.ms/</a:t>
            </a:r>
            <a:r>
              <a:rPr lang="en-US" dirty="0" err="1">
                <a:solidFill>
                  <a:schemeClr val="tx2"/>
                </a:solidFill>
              </a:rPr>
              <a:t>costmgmt</a:t>
            </a:r>
            <a:r>
              <a:rPr lang="en-US" dirty="0">
                <a:solidFill>
                  <a:schemeClr val="tx2"/>
                </a:solidFill>
              </a:rPr>
              <a:t>/</a:t>
            </a:r>
            <a:r>
              <a:rPr lang="en-US" dirty="0" err="1">
                <a:solidFill>
                  <a:schemeClr val="tx2"/>
                </a:solidFill>
              </a:rPr>
              <a:t>acmapp</a:t>
            </a:r>
            <a:endParaRPr lang="en-US" dirty="0">
              <a:solidFill>
                <a:schemeClr val="tx2"/>
              </a:solidFill>
            </a:endParaRPr>
          </a:p>
          <a:p>
            <a:pPr marL="342900" indent="-342900">
              <a:buFont typeface="+mj-lt"/>
              <a:buAutoNum type="arabicPeriod"/>
            </a:pPr>
            <a:r>
              <a:rPr lang="en-US" dirty="0">
                <a:solidFill>
                  <a:schemeClr val="tx2"/>
                </a:solidFill>
              </a:rPr>
              <a:t>Azure compute Decision tree</a:t>
            </a:r>
          </a:p>
          <a:p>
            <a:pPr marL="342900" indent="-342900">
              <a:buFont typeface="+mj-lt"/>
              <a:buAutoNum type="arabicPeriod"/>
            </a:pPr>
            <a:r>
              <a:rPr lang="en-US" dirty="0">
                <a:solidFill>
                  <a:schemeClr val="tx2"/>
                </a:solidFill>
              </a:rPr>
              <a:t>Azure policy </a:t>
            </a:r>
          </a:p>
          <a:p>
            <a:pPr marL="342900" indent="-342900">
              <a:buFont typeface="+mj-lt"/>
              <a:buAutoNum type="arabicPeriod"/>
            </a:pPr>
            <a:r>
              <a:rPr lang="en-US" dirty="0">
                <a:solidFill>
                  <a:schemeClr val="tx2"/>
                </a:solidFill>
              </a:rPr>
              <a:t>Azure VM pricing across regions? https://azureprice.net/Region </a:t>
            </a:r>
          </a:p>
          <a:p>
            <a:endParaRPr lang="en-US" dirty="0">
              <a:solidFill>
                <a:schemeClr val="tx2"/>
              </a:solidFill>
            </a:endParaRPr>
          </a:p>
        </p:txBody>
      </p:sp>
    </p:spTree>
    <p:extLst>
      <p:ext uri="{BB962C8B-B14F-4D97-AF65-F5344CB8AC3E}">
        <p14:creationId xmlns:p14="http://schemas.microsoft.com/office/powerpoint/2010/main" val="2266090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C3FF93-6628-4989-AB05-43355F28BF1C}"/>
              </a:ext>
            </a:extLst>
          </p:cNvPr>
          <p:cNvSpPr>
            <a:spLocks noGrp="1"/>
          </p:cNvSpPr>
          <p:nvPr>
            <p:ph type="title"/>
          </p:nvPr>
        </p:nvSpPr>
        <p:spPr>
          <a:xfrm>
            <a:off x="359859" y="237554"/>
            <a:ext cx="5736140" cy="1325563"/>
          </a:xfrm>
        </p:spPr>
        <p:txBody>
          <a:bodyPr>
            <a:normAutofit fontScale="90000"/>
          </a:bodyPr>
          <a:lstStyle/>
          <a:p>
            <a:r>
              <a:rPr lang="en-US" dirty="0">
                <a:solidFill>
                  <a:schemeClr val="bg1"/>
                </a:solidFill>
                <a:latin typeface="Ubuntu" panose="020B0504030602030204" pitchFamily="34" charset="0"/>
                <a:cs typeface="Segoe UI" panose="020B0502040204020203" pitchFamily="34" charset="0"/>
              </a:rPr>
              <a:t>Operational Excellence</a:t>
            </a:r>
            <a:br>
              <a:rPr lang="en-US" dirty="0">
                <a:solidFill>
                  <a:schemeClr val="bg1"/>
                </a:solidFill>
                <a:latin typeface="Ubuntu" panose="020B0504030602030204" pitchFamily="34" charset="0"/>
                <a:cs typeface="Segoe UI" panose="020B0502040204020203" pitchFamily="34" charset="0"/>
              </a:rPr>
            </a:br>
            <a:endParaRPr lang="en-US" dirty="0">
              <a:solidFill>
                <a:schemeClr val="bg1"/>
              </a:solidFill>
              <a:latin typeface="Ubuntu" panose="020B0504030602030204" pitchFamily="34" charset="0"/>
            </a:endParaRPr>
          </a:p>
        </p:txBody>
      </p:sp>
      <p:sp>
        <p:nvSpPr>
          <p:cNvPr id="33" name="TextBox 32">
            <a:extLst>
              <a:ext uri="{FF2B5EF4-FFF2-40B4-BE49-F238E27FC236}">
                <a16:creationId xmlns:a16="http://schemas.microsoft.com/office/drawing/2014/main" id="{A751E232-E8E7-4559-956F-186ABC9A5F91}"/>
              </a:ext>
            </a:extLst>
          </p:cNvPr>
          <p:cNvSpPr txBox="1"/>
          <p:nvPr/>
        </p:nvSpPr>
        <p:spPr>
          <a:xfrm>
            <a:off x="438231" y="1490008"/>
            <a:ext cx="8591635" cy="3970318"/>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Ubuntu" panose="020B0504030602030204" pitchFamily="34" charset="0"/>
                <a:cs typeface="Segoe UI" panose="020B0502040204020203" pitchFamily="34" charset="0"/>
              </a:rPr>
              <a:t>DevOps</a:t>
            </a:r>
          </a:p>
          <a:p>
            <a:pPr marR="0" lvl="0" algn="l" defTabSz="914400" rtl="0" eaLnBrk="1" fontAlgn="auto" latinLnBrk="0" hangingPunct="1">
              <a:lnSpc>
                <a:spcPct val="100000"/>
              </a:lnSpc>
              <a:spcBef>
                <a:spcPts val="0"/>
              </a:spcBef>
              <a:spcAft>
                <a:spcPts val="0"/>
              </a:spcAft>
              <a:buClrTx/>
              <a:buSzTx/>
              <a:tabLst/>
              <a:defRPr/>
            </a:pPr>
            <a:endParaRPr lang="en-US" sz="2800" dirty="0">
              <a:solidFill>
                <a:schemeClr val="bg1"/>
              </a:solidFill>
              <a:latin typeface="Ubuntu" panose="020B0504030602030204" pitchFamily="34" charset="0"/>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Ubuntu" panose="020B0504030602030204" pitchFamily="34" charset="0"/>
                <a:cs typeface="Segoe UI" panose="020B0502040204020203" pitchFamily="34" charset="0"/>
              </a:rPr>
              <a:t>CI/CD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dirty="0">
              <a:solidFill>
                <a:schemeClr val="bg1"/>
              </a:solidFill>
              <a:latin typeface="Ubuntu" panose="020B0504030602030204" pitchFamily="34" charset="0"/>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Ubuntu" panose="020B0504030602030204" pitchFamily="34" charset="0"/>
                <a:cs typeface="Segoe UI" panose="020B0502040204020203" pitchFamily="34" charset="0"/>
              </a:rPr>
              <a:t>Deployment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dirty="0">
              <a:solidFill>
                <a:schemeClr val="bg1"/>
              </a:solidFill>
              <a:latin typeface="Ubuntu" panose="020B0504030602030204" pitchFamily="34" charset="0"/>
              <a:cs typeface="Segoe UI" panose="020B0502040204020203" pitchFamily="34" charset="0"/>
            </a:endParaRPr>
          </a:p>
          <a:p>
            <a:pPr marL="342900" indent="-342900" algn="l">
              <a:buFont typeface="Arial" panose="020B0604020202020204" pitchFamily="34" charset="0"/>
              <a:buChar char="•"/>
            </a:pPr>
            <a:r>
              <a:rPr lang="en-US" sz="2800" dirty="0">
                <a:solidFill>
                  <a:schemeClr val="bg1"/>
                </a:solidFill>
                <a:latin typeface="Ubuntu" panose="020B0504030602030204" pitchFamily="34" charset="0"/>
                <a:cs typeface="Segoe UI" panose="020B0502040204020203" pitchFamily="34" charset="0"/>
              </a:rPr>
              <a:t>Monitor</a:t>
            </a:r>
          </a:p>
          <a:p>
            <a:pPr marL="342900" indent="-342900" algn="l">
              <a:buFont typeface="Arial" panose="020B0604020202020204" pitchFamily="34" charset="0"/>
              <a:buChar char="•"/>
            </a:pPr>
            <a:endParaRPr lang="en-US" sz="2800" dirty="0">
              <a:solidFill>
                <a:schemeClr val="bg1"/>
              </a:solidFill>
              <a:latin typeface="Ubuntu" panose="020B0504030602030204" pitchFamily="34" charset="0"/>
              <a:cs typeface="Segoe UI" panose="020B0502040204020203" pitchFamily="34" charset="0"/>
            </a:endParaRPr>
          </a:p>
          <a:p>
            <a:pPr marL="342900" indent="-342900" algn="l">
              <a:buFont typeface="Arial" panose="020B0604020202020204" pitchFamily="34" charset="0"/>
              <a:buChar char="•"/>
            </a:pPr>
            <a:r>
              <a:rPr lang="en-US" sz="2800" dirty="0">
                <a:solidFill>
                  <a:schemeClr val="bg1"/>
                </a:solidFill>
                <a:latin typeface="Ubuntu" panose="020B0504030602030204" pitchFamily="34" charset="0"/>
                <a:cs typeface="Segoe UI" panose="020B0502040204020203" pitchFamily="34" charset="0"/>
              </a:rPr>
              <a:t>Processes and cadence</a:t>
            </a:r>
          </a:p>
        </p:txBody>
      </p:sp>
      <p:sp>
        <p:nvSpPr>
          <p:cNvPr id="2" name="Oval 1">
            <a:extLst>
              <a:ext uri="{FF2B5EF4-FFF2-40B4-BE49-F238E27FC236}">
                <a16:creationId xmlns:a16="http://schemas.microsoft.com/office/drawing/2014/main" id="{CEF89210-AEB4-4FF5-B8B4-6F73EBC83479}"/>
              </a:ext>
            </a:extLst>
          </p:cNvPr>
          <p:cNvSpPr/>
          <p:nvPr/>
        </p:nvSpPr>
        <p:spPr bwMode="auto">
          <a:xfrm>
            <a:off x="10092039" y="237554"/>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4FA42839-FB12-4218-839E-9091682686FD}"/>
              </a:ext>
            </a:extLst>
          </p:cNvPr>
          <p:cNvPicPr>
            <a:picLocks noChangeAspect="1"/>
          </p:cNvPicPr>
          <p:nvPr/>
        </p:nvPicPr>
        <p:blipFill>
          <a:blip r:embed="rId3"/>
          <a:stretch>
            <a:fillRect/>
          </a:stretch>
        </p:blipFill>
        <p:spPr>
          <a:xfrm>
            <a:off x="10482070" y="607805"/>
            <a:ext cx="874009" cy="874009"/>
          </a:xfrm>
          <a:prstGeom prst="rect">
            <a:avLst/>
          </a:prstGeom>
        </p:spPr>
      </p:pic>
    </p:spTree>
    <p:extLst>
      <p:ext uri="{BB962C8B-B14F-4D97-AF65-F5344CB8AC3E}">
        <p14:creationId xmlns:p14="http://schemas.microsoft.com/office/powerpoint/2010/main" val="34466031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C3FF93-6628-4989-AB05-43355F28BF1C}"/>
              </a:ext>
            </a:extLst>
          </p:cNvPr>
          <p:cNvSpPr>
            <a:spLocks noGrp="1"/>
          </p:cNvSpPr>
          <p:nvPr>
            <p:ph type="title"/>
          </p:nvPr>
        </p:nvSpPr>
        <p:spPr>
          <a:xfrm>
            <a:off x="336989" y="583382"/>
            <a:ext cx="7879279" cy="1477328"/>
          </a:xfrm>
        </p:spPr>
        <p:txBody>
          <a:bodyPr>
            <a:normAutofit fontScale="90000"/>
          </a:bodyPr>
          <a:lstStyle/>
          <a:p>
            <a:r>
              <a:rPr lang="en-US" dirty="0">
                <a:solidFill>
                  <a:schemeClr val="bg1"/>
                </a:solidFill>
                <a:latin typeface="Ubuntu" panose="020B0504030602030204" pitchFamily="34" charset="0"/>
                <a:cs typeface="Segoe UI" panose="020B0502040204020203" pitchFamily="34" charset="0"/>
              </a:rPr>
              <a:t>Performance Efficiency</a:t>
            </a:r>
            <a:br>
              <a:rPr lang="en-US" dirty="0">
                <a:solidFill>
                  <a:schemeClr val="bg1"/>
                </a:solidFill>
                <a:latin typeface="Ubuntu" panose="020B0504030602030204" pitchFamily="34" charset="0"/>
                <a:cs typeface="Segoe UI" panose="020B0502040204020203" pitchFamily="34" charset="0"/>
              </a:rPr>
            </a:br>
            <a:br>
              <a:rPr lang="en-US" dirty="0">
                <a:solidFill>
                  <a:schemeClr val="bg1"/>
                </a:solidFill>
                <a:latin typeface="Ubuntu" panose="020B0504030602030204" pitchFamily="34" charset="0"/>
                <a:cs typeface="Segoe UI" panose="020B0502040204020203" pitchFamily="34" charset="0"/>
              </a:rPr>
            </a:br>
            <a:endParaRPr lang="en-US" dirty="0">
              <a:solidFill>
                <a:schemeClr val="bg1"/>
              </a:solidFill>
              <a:latin typeface="Ubuntu" panose="020B0504030602030204" pitchFamily="34" charset="0"/>
            </a:endParaRPr>
          </a:p>
        </p:txBody>
      </p:sp>
      <p:sp>
        <p:nvSpPr>
          <p:cNvPr id="33" name="TextBox 32">
            <a:extLst>
              <a:ext uri="{FF2B5EF4-FFF2-40B4-BE49-F238E27FC236}">
                <a16:creationId xmlns:a16="http://schemas.microsoft.com/office/drawing/2014/main" id="{A751E232-E8E7-4559-956F-186ABC9A5F91}"/>
              </a:ext>
            </a:extLst>
          </p:cNvPr>
          <p:cNvSpPr txBox="1"/>
          <p:nvPr/>
        </p:nvSpPr>
        <p:spPr>
          <a:xfrm>
            <a:off x="359859" y="1414838"/>
            <a:ext cx="10096688" cy="4832092"/>
          </a:xfrm>
          <a:prstGeom prst="rect">
            <a:avLst/>
          </a:prstGeom>
          <a:noFill/>
        </p:spPr>
        <p:txBody>
          <a:bodyPr wrap="square">
            <a:spAutoFit/>
          </a:bodyPr>
          <a:lstStyle/>
          <a:p>
            <a:pPr marL="457200" indent="-457200" algn="l">
              <a:buFont typeface="Arial" panose="020B0604020202020204" pitchFamily="34" charset="0"/>
              <a:buChar char="•"/>
            </a:pPr>
            <a:r>
              <a:rPr lang="en-US" sz="2800" dirty="0">
                <a:solidFill>
                  <a:schemeClr val="bg1"/>
                </a:solidFill>
                <a:latin typeface="Ubuntu" panose="020B0504030602030204" pitchFamily="34" charset="0"/>
                <a:cs typeface="Segoe UI" panose="020B0502040204020203" pitchFamily="34" charset="0"/>
              </a:rPr>
              <a:t>Design for scaling</a:t>
            </a:r>
          </a:p>
          <a:p>
            <a:pPr marL="457200" indent="-457200" algn="l">
              <a:buFont typeface="Arial" panose="020B0604020202020204" pitchFamily="34" charset="0"/>
              <a:buChar char="•"/>
            </a:pPr>
            <a:endParaRPr lang="en-US" sz="2800" dirty="0">
              <a:solidFill>
                <a:schemeClr val="bg1"/>
              </a:solidFill>
              <a:latin typeface="Ubuntu" panose="020B0504030602030204" pitchFamily="34" charset="0"/>
              <a:cs typeface="Segoe UI" panose="020B0502040204020203" pitchFamily="34" charset="0"/>
            </a:endParaRPr>
          </a:p>
          <a:p>
            <a:pPr marL="457200" indent="-457200" algn="l">
              <a:buFont typeface="Arial" panose="020B0604020202020204" pitchFamily="34" charset="0"/>
              <a:buChar char="•"/>
            </a:pPr>
            <a:r>
              <a:rPr lang="en-US" sz="2800" dirty="0">
                <a:solidFill>
                  <a:schemeClr val="bg1"/>
                </a:solidFill>
                <a:latin typeface="Ubuntu" panose="020B0504030602030204" pitchFamily="34" charset="0"/>
                <a:cs typeface="Segoe UI" panose="020B0502040204020203" pitchFamily="34" charset="0"/>
              </a:rPr>
              <a:t>Optimize Network performance (CDN, ER, DNS Loadbalancer)</a:t>
            </a:r>
          </a:p>
          <a:p>
            <a:pPr marL="457200" indent="-457200" algn="l">
              <a:buFont typeface="Arial" panose="020B0604020202020204" pitchFamily="34" charset="0"/>
              <a:buChar char="•"/>
            </a:pPr>
            <a:endParaRPr lang="en-US" sz="2800" dirty="0">
              <a:solidFill>
                <a:schemeClr val="bg1"/>
              </a:solidFill>
              <a:latin typeface="Ubuntu" panose="020B0504030602030204" pitchFamily="34" charset="0"/>
              <a:cs typeface="Segoe UI" panose="020B0502040204020203" pitchFamily="34" charset="0"/>
            </a:endParaRPr>
          </a:p>
          <a:p>
            <a:pPr marL="457200" indent="-457200" algn="l">
              <a:buFont typeface="Arial" panose="020B0604020202020204" pitchFamily="34" charset="0"/>
              <a:buChar char="•"/>
            </a:pPr>
            <a:r>
              <a:rPr lang="en-US" sz="2800" dirty="0">
                <a:solidFill>
                  <a:schemeClr val="bg1"/>
                </a:solidFill>
                <a:latin typeface="Ubuntu" panose="020B0504030602030204" pitchFamily="34" charset="0"/>
                <a:cs typeface="Segoe UI" panose="020B0502040204020203" pitchFamily="34" charset="0"/>
              </a:rPr>
              <a:t>Optimize Storage performance (SSD, caching layer)  </a:t>
            </a:r>
          </a:p>
          <a:p>
            <a:pPr marL="457200" indent="-457200" algn="l">
              <a:buFont typeface="Arial" panose="020B0604020202020204" pitchFamily="34" charset="0"/>
              <a:buChar char="•"/>
            </a:pPr>
            <a:endParaRPr lang="en-US" sz="2800" dirty="0">
              <a:solidFill>
                <a:schemeClr val="bg1"/>
              </a:solidFill>
              <a:latin typeface="Ubuntu" panose="020B0504030602030204" pitchFamily="34" charset="0"/>
              <a:cs typeface="Segoe UI" panose="020B0502040204020203" pitchFamily="34" charset="0"/>
            </a:endParaRPr>
          </a:p>
          <a:p>
            <a:pPr marL="457200" indent="-457200" algn="l">
              <a:buFont typeface="Arial" panose="020B0604020202020204" pitchFamily="34" charset="0"/>
              <a:buChar char="•"/>
            </a:pPr>
            <a:r>
              <a:rPr lang="en-US" sz="2800" dirty="0">
                <a:solidFill>
                  <a:schemeClr val="bg1"/>
                </a:solidFill>
                <a:latin typeface="Ubuntu" panose="020B0504030602030204" pitchFamily="34" charset="0"/>
                <a:cs typeface="Segoe UI" panose="020B0502040204020203" pitchFamily="34" charset="0"/>
              </a:rPr>
              <a:t>Monitor performance</a:t>
            </a:r>
          </a:p>
          <a:p>
            <a:pPr marL="457200" indent="-457200" algn="l">
              <a:buFont typeface="Arial" panose="020B0604020202020204" pitchFamily="34" charset="0"/>
              <a:buChar char="•"/>
            </a:pPr>
            <a:endParaRPr lang="en-US" sz="2800" dirty="0">
              <a:solidFill>
                <a:schemeClr val="bg1"/>
              </a:solidFill>
              <a:latin typeface="Ubuntu" panose="020B0504030602030204" pitchFamily="34" charset="0"/>
              <a:cs typeface="Segoe UI" panose="020B0502040204020203" pitchFamily="34" charset="0"/>
            </a:endParaRPr>
          </a:p>
          <a:p>
            <a:pPr algn="l"/>
            <a:endParaRPr lang="en-US" sz="2800" i="1" dirty="0">
              <a:solidFill>
                <a:schemeClr val="bg1"/>
              </a:solidFill>
              <a:latin typeface="Ubuntu" panose="020B0504030602030204" pitchFamily="34" charset="0"/>
              <a:cs typeface="Segoe UI" panose="020B0502040204020203" pitchFamily="34" charset="0"/>
            </a:endParaRPr>
          </a:p>
          <a:p>
            <a:pPr algn="l"/>
            <a:r>
              <a:rPr lang="en-US" sz="2800" i="1" dirty="0">
                <a:solidFill>
                  <a:schemeClr val="bg1"/>
                </a:solidFill>
                <a:latin typeface="Ubuntu" panose="020B0504030602030204" pitchFamily="34" charset="0"/>
                <a:cs typeface="Segoe UI" panose="020B0502040204020203" pitchFamily="34" charset="0"/>
              </a:rPr>
              <a:t>Recommend - Azure monitor and Azure App insights</a:t>
            </a:r>
          </a:p>
        </p:txBody>
      </p:sp>
      <p:sp>
        <p:nvSpPr>
          <p:cNvPr id="10" name="Oval 9">
            <a:extLst>
              <a:ext uri="{FF2B5EF4-FFF2-40B4-BE49-F238E27FC236}">
                <a16:creationId xmlns:a16="http://schemas.microsoft.com/office/drawing/2014/main" id="{538C9C06-E9E2-465C-9766-8CC187D0061D}"/>
              </a:ext>
            </a:extLst>
          </p:cNvPr>
          <p:cNvSpPr/>
          <p:nvPr/>
        </p:nvSpPr>
        <p:spPr bwMode="auto">
          <a:xfrm>
            <a:off x="10170410" y="234296"/>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11" name="Graphic 3" descr="Blockchain">
            <a:extLst>
              <a:ext uri="{FF2B5EF4-FFF2-40B4-BE49-F238E27FC236}">
                <a16:creationId xmlns:a16="http://schemas.microsoft.com/office/drawing/2014/main" id="{D77CA758-A3CF-4A3C-B740-2CC4B5C65847}"/>
              </a:ext>
            </a:extLst>
          </p:cNvPr>
          <p:cNvGrpSpPr/>
          <p:nvPr/>
        </p:nvGrpSpPr>
        <p:grpSpPr>
          <a:xfrm>
            <a:off x="10451278" y="501480"/>
            <a:ext cx="1099993" cy="1123227"/>
            <a:chOff x="7885892" y="2434298"/>
            <a:chExt cx="914400" cy="914400"/>
          </a:xfrm>
        </p:grpSpPr>
        <p:sp>
          <p:nvSpPr>
            <p:cNvPr id="12" name="Freeform: Shape 11">
              <a:extLst>
                <a:ext uri="{FF2B5EF4-FFF2-40B4-BE49-F238E27FC236}">
                  <a16:creationId xmlns:a16="http://schemas.microsoft.com/office/drawing/2014/main" id="{B2A0F641-8B57-4F9B-8746-F3D9511C247C}"/>
                </a:ext>
              </a:extLst>
            </p:cNvPr>
            <p:cNvSpPr/>
            <p:nvPr/>
          </p:nvSpPr>
          <p:spPr>
            <a:xfrm>
              <a:off x="7952567" y="3022695"/>
              <a:ext cx="143160" cy="249802"/>
            </a:xfrm>
            <a:custGeom>
              <a:avLst/>
              <a:gdLst>
                <a:gd name="connsiteX0" fmla="*/ 0 w 143160"/>
                <a:gd name="connsiteY0" fmla="*/ 15250 h 249802"/>
                <a:gd name="connsiteX1" fmla="*/ 0 w 143160"/>
                <a:gd name="connsiteY1" fmla="*/ 163030 h 249802"/>
                <a:gd name="connsiteX2" fmla="*/ 143161 w 143160"/>
                <a:gd name="connsiteY2" fmla="*/ 249803 h 249802"/>
                <a:gd name="connsiteX3" fmla="*/ 143161 w 143160"/>
                <a:gd name="connsiteY3" fmla="*/ 86735 h 249802"/>
                <a:gd name="connsiteX4" fmla="*/ 0 w 143160"/>
                <a:gd name="connsiteY4" fmla="*/ 0 h 249802"/>
                <a:gd name="connsiteX5" fmla="*/ 0 w 143160"/>
                <a:gd name="connsiteY5" fmla="*/ 1525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60" h="249802">
                  <a:moveTo>
                    <a:pt x="0" y="15250"/>
                  </a:moveTo>
                  <a:lnTo>
                    <a:pt x="0" y="163030"/>
                  </a:lnTo>
                  <a:lnTo>
                    <a:pt x="143161" y="249803"/>
                  </a:lnTo>
                  <a:lnTo>
                    <a:pt x="143161" y="86735"/>
                  </a:lnTo>
                  <a:lnTo>
                    <a:pt x="0" y="0"/>
                  </a:lnTo>
                  <a:lnTo>
                    <a:pt x="0" y="15250"/>
                  </a:lnTo>
                  <a:close/>
                </a:path>
              </a:pathLst>
            </a:custGeom>
            <a:solidFill>
              <a:srgbClr val="4BE8FF"/>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3C3DC9E-C643-4201-AEBD-9388257525BC}"/>
                </a:ext>
              </a:extLst>
            </p:cNvPr>
            <p:cNvSpPr/>
            <p:nvPr/>
          </p:nvSpPr>
          <p:spPr>
            <a:xfrm>
              <a:off x="8590456" y="3022609"/>
              <a:ext cx="143160" cy="249888"/>
            </a:xfrm>
            <a:custGeom>
              <a:avLst/>
              <a:gdLst>
                <a:gd name="connsiteX0" fmla="*/ 0 w 143160"/>
                <a:gd name="connsiteY0" fmla="*/ 249888 h 249888"/>
                <a:gd name="connsiteX1" fmla="*/ 143161 w 143160"/>
                <a:gd name="connsiteY1" fmla="*/ 163116 h 249888"/>
                <a:gd name="connsiteX2" fmla="*/ 143161 w 143160"/>
                <a:gd name="connsiteY2" fmla="*/ 0 h 249888"/>
                <a:gd name="connsiteX3" fmla="*/ 0 w 143160"/>
                <a:gd name="connsiteY3" fmla="*/ 86725 h 249888"/>
                <a:gd name="connsiteX4" fmla="*/ 0 w 143160"/>
                <a:gd name="connsiteY4" fmla="*/ 249888 h 2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60" h="249888">
                  <a:moveTo>
                    <a:pt x="0" y="249888"/>
                  </a:moveTo>
                  <a:lnTo>
                    <a:pt x="143161" y="163116"/>
                  </a:lnTo>
                  <a:lnTo>
                    <a:pt x="143161" y="0"/>
                  </a:lnTo>
                  <a:lnTo>
                    <a:pt x="0" y="86725"/>
                  </a:lnTo>
                  <a:lnTo>
                    <a:pt x="0" y="249888"/>
                  </a:lnTo>
                  <a:close/>
                </a:path>
              </a:pathLst>
            </a:custGeom>
            <a:solidFill>
              <a:srgbClr val="4BE8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D0574EE-D5C0-4304-92AF-987452B2740F}"/>
                </a:ext>
              </a:extLst>
            </p:cNvPr>
            <p:cNvSpPr/>
            <p:nvPr/>
          </p:nvSpPr>
          <p:spPr>
            <a:xfrm>
              <a:off x="8190692" y="2615044"/>
              <a:ext cx="143160" cy="249783"/>
            </a:xfrm>
            <a:custGeom>
              <a:avLst/>
              <a:gdLst>
                <a:gd name="connsiteX0" fmla="*/ 39653 w 143160"/>
                <a:gd name="connsiteY0" fmla="*/ 99203 h 249783"/>
                <a:gd name="connsiteX1" fmla="*/ 56074 w 143160"/>
                <a:gd name="connsiteY1" fmla="*/ 95479 h 249783"/>
                <a:gd name="connsiteX2" fmla="*/ 94184 w 143160"/>
                <a:gd name="connsiteY2" fmla="*/ 133568 h 249783"/>
                <a:gd name="connsiteX3" fmla="*/ 72514 w 143160"/>
                <a:gd name="connsiteY3" fmla="*/ 167954 h 249783"/>
                <a:gd name="connsiteX4" fmla="*/ 36509 w 143160"/>
                <a:gd name="connsiteY4" fmla="*/ 185156 h 249783"/>
                <a:gd name="connsiteX5" fmla="*/ 143161 w 143160"/>
                <a:gd name="connsiteY5" fmla="*/ 249784 h 249783"/>
                <a:gd name="connsiteX6" fmla="*/ 143161 w 143160"/>
                <a:gd name="connsiteY6" fmla="*/ 86725 h 249783"/>
                <a:gd name="connsiteX7" fmla="*/ 0 w 143160"/>
                <a:gd name="connsiteY7" fmla="*/ 0 h 249783"/>
                <a:gd name="connsiteX8" fmla="*/ 0 w 143160"/>
                <a:gd name="connsiteY8" fmla="*/ 118110 h 2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783">
                  <a:moveTo>
                    <a:pt x="39653" y="99203"/>
                  </a:moveTo>
                  <a:cubicBezTo>
                    <a:pt x="44775" y="96738"/>
                    <a:pt x="50389" y="95464"/>
                    <a:pt x="56074" y="95479"/>
                  </a:cubicBezTo>
                  <a:cubicBezTo>
                    <a:pt x="77115" y="95473"/>
                    <a:pt x="94178" y="112525"/>
                    <a:pt x="94184" y="133568"/>
                  </a:cubicBezTo>
                  <a:cubicBezTo>
                    <a:pt x="94189" y="148248"/>
                    <a:pt x="85758" y="161624"/>
                    <a:pt x="72514" y="167954"/>
                  </a:cubicBezTo>
                  <a:lnTo>
                    <a:pt x="36509" y="185156"/>
                  </a:lnTo>
                  <a:lnTo>
                    <a:pt x="143161" y="249784"/>
                  </a:lnTo>
                  <a:lnTo>
                    <a:pt x="143161" y="86725"/>
                  </a:lnTo>
                  <a:lnTo>
                    <a:pt x="0" y="0"/>
                  </a:lnTo>
                  <a:lnTo>
                    <a:pt x="0" y="118110"/>
                  </a:lnTo>
                  <a:close/>
                </a:path>
              </a:pathLst>
            </a:custGeom>
            <a:solidFill>
              <a:srgbClr val="4BE8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6A8CFEF-E0CA-4B3B-9343-81C7E8883E37}"/>
                </a:ext>
              </a:extLst>
            </p:cNvPr>
            <p:cNvSpPr/>
            <p:nvPr/>
          </p:nvSpPr>
          <p:spPr>
            <a:xfrm>
              <a:off x="8352331" y="2614949"/>
              <a:ext cx="143160" cy="249878"/>
            </a:xfrm>
            <a:custGeom>
              <a:avLst/>
              <a:gdLst>
                <a:gd name="connsiteX0" fmla="*/ 0 w 143160"/>
                <a:gd name="connsiteY0" fmla="*/ 86725 h 249878"/>
                <a:gd name="connsiteX1" fmla="*/ 0 w 143160"/>
                <a:gd name="connsiteY1" fmla="*/ 249879 h 249878"/>
                <a:gd name="connsiteX2" fmla="*/ 106680 w 143160"/>
                <a:gd name="connsiteY2" fmla="*/ 185242 h 249878"/>
                <a:gd name="connsiteX3" fmla="*/ 70685 w 143160"/>
                <a:gd name="connsiteY3" fmla="*/ 168040 h 249878"/>
                <a:gd name="connsiteX4" fmla="*/ 52768 w 143160"/>
                <a:gd name="connsiteY4" fmla="*/ 117225 h 249878"/>
                <a:gd name="connsiteX5" fmla="*/ 87087 w 143160"/>
                <a:gd name="connsiteY5" fmla="*/ 95574 h 249878"/>
                <a:gd name="connsiteX6" fmla="*/ 103518 w 143160"/>
                <a:gd name="connsiteY6" fmla="*/ 99317 h 249878"/>
                <a:gd name="connsiteX7" fmla="*/ 143161 w 143160"/>
                <a:gd name="connsiteY7" fmla="*/ 118243 h 249878"/>
                <a:gd name="connsiteX8" fmla="*/ 143161 w 143160"/>
                <a:gd name="connsiteY8" fmla="*/ 0 h 2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78">
                  <a:moveTo>
                    <a:pt x="0" y="86725"/>
                  </a:moveTo>
                  <a:lnTo>
                    <a:pt x="0" y="249879"/>
                  </a:lnTo>
                  <a:lnTo>
                    <a:pt x="106680" y="185242"/>
                  </a:lnTo>
                  <a:lnTo>
                    <a:pt x="70685" y="168040"/>
                  </a:lnTo>
                  <a:cubicBezTo>
                    <a:pt x="51705" y="158955"/>
                    <a:pt x="43684" y="136205"/>
                    <a:pt x="52768" y="117225"/>
                  </a:cubicBezTo>
                  <a:cubicBezTo>
                    <a:pt x="59093" y="104009"/>
                    <a:pt x="72436" y="95592"/>
                    <a:pt x="87087" y="95574"/>
                  </a:cubicBezTo>
                  <a:cubicBezTo>
                    <a:pt x="92776" y="95565"/>
                    <a:pt x="98393" y="96845"/>
                    <a:pt x="103518" y="99317"/>
                  </a:cubicBezTo>
                  <a:lnTo>
                    <a:pt x="143161" y="118243"/>
                  </a:lnTo>
                  <a:lnTo>
                    <a:pt x="143161" y="0"/>
                  </a:lnTo>
                  <a:close/>
                </a:path>
              </a:pathLst>
            </a:custGeom>
            <a:solidFill>
              <a:srgbClr val="4BE8F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42F7781-4914-4895-93A1-FD37E9FF3CC6}"/>
                </a:ext>
              </a:extLst>
            </p:cNvPr>
            <p:cNvSpPr/>
            <p:nvPr/>
          </p:nvSpPr>
          <p:spPr>
            <a:xfrm>
              <a:off x="8190692" y="2500973"/>
              <a:ext cx="304800" cy="184727"/>
            </a:xfrm>
            <a:custGeom>
              <a:avLst/>
              <a:gdLst>
                <a:gd name="connsiteX0" fmla="*/ 221447 w 304800"/>
                <a:gd name="connsiteY0" fmla="*/ 142885 h 184727"/>
                <a:gd name="connsiteX1" fmla="*/ 239220 w 304800"/>
                <a:gd name="connsiteY1" fmla="*/ 132083 h 184727"/>
                <a:gd name="connsiteX2" fmla="*/ 304800 w 304800"/>
                <a:gd name="connsiteY2" fmla="*/ 92364 h 184727"/>
                <a:gd name="connsiteX3" fmla="*/ 152400 w 304800"/>
                <a:gd name="connsiteY3" fmla="*/ 0 h 184727"/>
                <a:gd name="connsiteX4" fmla="*/ 86820 w 304800"/>
                <a:gd name="connsiteY4" fmla="*/ 39719 h 184727"/>
                <a:gd name="connsiteX5" fmla="*/ 69047 w 304800"/>
                <a:gd name="connsiteY5" fmla="*/ 50521 h 184727"/>
                <a:gd name="connsiteX6" fmla="*/ 0 w 304800"/>
                <a:gd name="connsiteY6" fmla="*/ 92364 h 184727"/>
                <a:gd name="connsiteX7" fmla="*/ 152400 w 304800"/>
                <a:gd name="connsiteY7" fmla="*/ 184728 h 184727"/>
                <a:gd name="connsiteX8" fmla="*/ 221447 w 304800"/>
                <a:gd name="connsiteY8" fmla="*/ 142885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84727">
                  <a:moveTo>
                    <a:pt x="221447" y="142885"/>
                  </a:moveTo>
                  <a:lnTo>
                    <a:pt x="239220" y="132083"/>
                  </a:lnTo>
                  <a:lnTo>
                    <a:pt x="304800" y="92364"/>
                  </a:lnTo>
                  <a:lnTo>
                    <a:pt x="152400" y="0"/>
                  </a:lnTo>
                  <a:lnTo>
                    <a:pt x="86820" y="39719"/>
                  </a:lnTo>
                  <a:lnTo>
                    <a:pt x="69047" y="50521"/>
                  </a:lnTo>
                  <a:lnTo>
                    <a:pt x="0" y="92364"/>
                  </a:lnTo>
                  <a:lnTo>
                    <a:pt x="152400" y="184728"/>
                  </a:lnTo>
                  <a:lnTo>
                    <a:pt x="221447" y="142885"/>
                  </a:lnTo>
                  <a:close/>
                </a:path>
              </a:pathLst>
            </a:custGeom>
            <a:solidFill>
              <a:srgbClr val="4BE8FF"/>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9205BF1-42A0-42E9-A560-7D1AA6AD1659}"/>
                </a:ext>
              </a:extLst>
            </p:cNvPr>
            <p:cNvSpPr/>
            <p:nvPr/>
          </p:nvSpPr>
          <p:spPr>
            <a:xfrm>
              <a:off x="795256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40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40"/>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A6CBEE4-957C-4CA8-8619-28514033A2A7}"/>
                </a:ext>
              </a:extLst>
            </p:cNvPr>
            <p:cNvSpPr/>
            <p:nvPr/>
          </p:nvSpPr>
          <p:spPr>
            <a:xfrm>
              <a:off x="842881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31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31"/>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877B044-935B-408F-AD76-7EC62F4834A5}"/>
                </a:ext>
              </a:extLst>
            </p:cNvPr>
            <p:cNvSpPr/>
            <p:nvPr/>
          </p:nvSpPr>
          <p:spPr>
            <a:xfrm>
              <a:off x="8428817" y="3022695"/>
              <a:ext cx="143160" cy="249802"/>
            </a:xfrm>
            <a:custGeom>
              <a:avLst/>
              <a:gdLst>
                <a:gd name="connsiteX0" fmla="*/ 0 w 143160"/>
                <a:gd name="connsiteY0" fmla="*/ 15250 h 249802"/>
                <a:gd name="connsiteX1" fmla="*/ 0 w 143160"/>
                <a:gd name="connsiteY1" fmla="*/ 123568 h 249802"/>
                <a:gd name="connsiteX2" fmla="*/ 27699 w 143160"/>
                <a:gd name="connsiteY2" fmla="*/ 106566 h 249802"/>
                <a:gd name="connsiteX3" fmla="*/ 80105 w 143160"/>
                <a:gd name="connsiteY3" fmla="*/ 119110 h 249802"/>
                <a:gd name="connsiteX4" fmla="*/ 67561 w 143160"/>
                <a:gd name="connsiteY4" fmla="*/ 171517 h 249802"/>
                <a:gd name="connsiteX5" fmla="*/ 40957 w 143160"/>
                <a:gd name="connsiteY5" fmla="*/ 187890 h 249802"/>
                <a:gd name="connsiteX6" fmla="*/ 143161 w 143160"/>
                <a:gd name="connsiteY6" fmla="*/ 249803 h 249802"/>
                <a:gd name="connsiteX7" fmla="*/ 143161 w 143160"/>
                <a:gd name="connsiteY7" fmla="*/ 86735 h 249802"/>
                <a:gd name="connsiteX8" fmla="*/ 0 w 143160"/>
                <a:gd name="connsiteY8" fmla="*/ 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02">
                  <a:moveTo>
                    <a:pt x="0" y="15250"/>
                  </a:moveTo>
                  <a:lnTo>
                    <a:pt x="0" y="123568"/>
                  </a:lnTo>
                  <a:lnTo>
                    <a:pt x="27699" y="106566"/>
                  </a:lnTo>
                  <a:cubicBezTo>
                    <a:pt x="45634" y="95558"/>
                    <a:pt x="69097" y="101175"/>
                    <a:pt x="80105" y="119110"/>
                  </a:cubicBezTo>
                  <a:cubicBezTo>
                    <a:pt x="91113" y="137046"/>
                    <a:pt x="85496" y="160509"/>
                    <a:pt x="67561" y="171517"/>
                  </a:cubicBezTo>
                  <a:lnTo>
                    <a:pt x="40957" y="187890"/>
                  </a:lnTo>
                  <a:lnTo>
                    <a:pt x="143161" y="249803"/>
                  </a:lnTo>
                  <a:lnTo>
                    <a:pt x="143161" y="86735"/>
                  </a:lnTo>
                  <a:lnTo>
                    <a:pt x="0" y="0"/>
                  </a:lnTo>
                  <a:close/>
                </a:path>
              </a:pathLst>
            </a:custGeom>
            <a:solidFill>
              <a:srgbClr val="4BE8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65D470-473F-4954-B362-2C6B2DE02394}"/>
                </a:ext>
              </a:extLst>
            </p:cNvPr>
            <p:cNvSpPr/>
            <p:nvPr/>
          </p:nvSpPr>
          <p:spPr>
            <a:xfrm>
              <a:off x="8114206" y="3022609"/>
              <a:ext cx="143160" cy="249888"/>
            </a:xfrm>
            <a:custGeom>
              <a:avLst/>
              <a:gdLst>
                <a:gd name="connsiteX0" fmla="*/ 74828 w 143160"/>
                <a:gd name="connsiteY0" fmla="*/ 167307 h 249888"/>
                <a:gd name="connsiteX1" fmla="*/ 63955 w 143160"/>
                <a:gd name="connsiteY1" fmla="*/ 114533 h 249888"/>
                <a:gd name="connsiteX2" fmla="*/ 116243 w 143160"/>
                <a:gd name="connsiteY2" fmla="*/ 103346 h 249888"/>
                <a:gd name="connsiteX3" fmla="*/ 143161 w 143160"/>
                <a:gd name="connsiteY3" fmla="*/ 120777 h 249888"/>
                <a:gd name="connsiteX4" fmla="*/ 143161 w 143160"/>
                <a:gd name="connsiteY4" fmla="*/ 0 h 249888"/>
                <a:gd name="connsiteX5" fmla="*/ 0 w 143160"/>
                <a:gd name="connsiteY5" fmla="*/ 86725 h 249888"/>
                <a:gd name="connsiteX6" fmla="*/ 0 w 143160"/>
                <a:gd name="connsiteY6" fmla="*/ 249888 h 249888"/>
                <a:gd name="connsiteX7" fmla="*/ 104518 w 143160"/>
                <a:gd name="connsiteY7" fmla="*/ 186538 h 2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 h="249888">
                  <a:moveTo>
                    <a:pt x="74828" y="167307"/>
                  </a:moveTo>
                  <a:cubicBezTo>
                    <a:pt x="57253" y="155737"/>
                    <a:pt x="52385" y="132109"/>
                    <a:pt x="63955" y="114533"/>
                  </a:cubicBezTo>
                  <a:cubicBezTo>
                    <a:pt x="75401" y="97146"/>
                    <a:pt x="98684" y="92165"/>
                    <a:pt x="116243" y="103346"/>
                  </a:cubicBezTo>
                  <a:lnTo>
                    <a:pt x="143161" y="120777"/>
                  </a:lnTo>
                  <a:lnTo>
                    <a:pt x="143161" y="0"/>
                  </a:lnTo>
                  <a:lnTo>
                    <a:pt x="0" y="86725"/>
                  </a:lnTo>
                  <a:lnTo>
                    <a:pt x="0" y="249888"/>
                  </a:lnTo>
                  <a:lnTo>
                    <a:pt x="104518" y="186538"/>
                  </a:lnTo>
                  <a:close/>
                </a:path>
              </a:pathLst>
            </a:custGeom>
            <a:solidFill>
              <a:srgbClr val="4BE8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71A5DB-517F-4026-A664-5F1F1BACE00F}"/>
                </a:ext>
              </a:extLst>
            </p:cNvPr>
            <p:cNvSpPr/>
            <p:nvPr/>
          </p:nvSpPr>
          <p:spPr>
            <a:xfrm>
              <a:off x="8190428" y="3138714"/>
              <a:ext cx="305069" cy="124258"/>
            </a:xfrm>
            <a:custGeom>
              <a:avLst/>
              <a:gdLst>
                <a:gd name="connsiteX0" fmla="*/ 152073 w 305069"/>
                <a:gd name="connsiteY0" fmla="*/ 124258 h 124258"/>
                <a:gd name="connsiteX1" fmla="*/ 141720 w 305069"/>
                <a:gd name="connsiteY1" fmla="*/ 121201 h 124258"/>
                <a:gd name="connsiteX2" fmla="*/ 8960 w 305069"/>
                <a:gd name="connsiteY2" fmla="*/ 35209 h 124258"/>
                <a:gd name="connsiteX3" fmla="*/ 2896 w 305069"/>
                <a:gd name="connsiteY3" fmla="*/ 8960 h 124258"/>
                <a:gd name="connsiteX4" fmla="*/ 29145 w 305069"/>
                <a:gd name="connsiteY4" fmla="*/ 2896 h 124258"/>
                <a:gd name="connsiteX5" fmla="*/ 29668 w 305069"/>
                <a:gd name="connsiteY5" fmla="*/ 3234 h 124258"/>
                <a:gd name="connsiteX6" fmla="*/ 152350 w 305069"/>
                <a:gd name="connsiteY6" fmla="*/ 82691 h 124258"/>
                <a:gd name="connsiteX7" fmla="*/ 276051 w 305069"/>
                <a:gd name="connsiteY7" fmla="*/ 6787 h 124258"/>
                <a:gd name="connsiteX8" fmla="*/ 302254 w 305069"/>
                <a:gd name="connsiteY8" fmla="*/ 13064 h 124258"/>
                <a:gd name="connsiteX9" fmla="*/ 295977 w 305069"/>
                <a:gd name="connsiteY9" fmla="*/ 39267 h 124258"/>
                <a:gd name="connsiteX10" fmla="*/ 162027 w 305069"/>
                <a:gd name="connsiteY10" fmla="*/ 121449 h 124258"/>
                <a:gd name="connsiteX11" fmla="*/ 152073 w 305069"/>
                <a:gd name="connsiteY11" fmla="*/ 124258 h 1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69" h="124258">
                  <a:moveTo>
                    <a:pt x="152073" y="124258"/>
                  </a:moveTo>
                  <a:cubicBezTo>
                    <a:pt x="148400" y="124259"/>
                    <a:pt x="144804" y="123197"/>
                    <a:pt x="141720" y="121201"/>
                  </a:cubicBezTo>
                  <a:lnTo>
                    <a:pt x="8960" y="35209"/>
                  </a:lnTo>
                  <a:cubicBezTo>
                    <a:pt x="37" y="29635"/>
                    <a:pt x="-2678" y="17883"/>
                    <a:pt x="2896" y="8960"/>
                  </a:cubicBezTo>
                  <a:cubicBezTo>
                    <a:pt x="8470" y="37"/>
                    <a:pt x="20222" y="-2678"/>
                    <a:pt x="29145" y="2896"/>
                  </a:cubicBezTo>
                  <a:cubicBezTo>
                    <a:pt x="29321" y="3005"/>
                    <a:pt x="29495" y="3119"/>
                    <a:pt x="29668" y="3234"/>
                  </a:cubicBezTo>
                  <a:lnTo>
                    <a:pt x="152350" y="82691"/>
                  </a:lnTo>
                  <a:lnTo>
                    <a:pt x="276051" y="6787"/>
                  </a:lnTo>
                  <a:cubicBezTo>
                    <a:pt x="285019" y="1284"/>
                    <a:pt x="296751" y="4095"/>
                    <a:pt x="302254" y="13064"/>
                  </a:cubicBezTo>
                  <a:cubicBezTo>
                    <a:pt x="307757" y="22032"/>
                    <a:pt x="304946" y="33764"/>
                    <a:pt x="295977" y="39267"/>
                  </a:cubicBezTo>
                  <a:lnTo>
                    <a:pt x="162027" y="121449"/>
                  </a:lnTo>
                  <a:cubicBezTo>
                    <a:pt x="159031" y="123285"/>
                    <a:pt x="155587" y="124257"/>
                    <a:pt x="152073" y="124258"/>
                  </a:cubicBezTo>
                  <a:close/>
                </a:path>
              </a:pathLst>
            </a:custGeom>
            <a:solidFill>
              <a:schemeClr val="accent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5768C33-804A-4801-8DE5-8ABC40DF6DD1}"/>
                </a:ext>
              </a:extLst>
            </p:cNvPr>
            <p:cNvSpPr/>
            <p:nvPr/>
          </p:nvSpPr>
          <p:spPr>
            <a:xfrm>
              <a:off x="8085917" y="2729564"/>
              <a:ext cx="179912" cy="264022"/>
            </a:xfrm>
            <a:custGeom>
              <a:avLst/>
              <a:gdLst>
                <a:gd name="connsiteX0" fmla="*/ 38100 w 179912"/>
                <a:gd name="connsiteY0" fmla="*/ 244973 h 264022"/>
                <a:gd name="connsiteX1" fmla="*/ 38100 w 179912"/>
                <a:gd name="connsiteY1" fmla="*/ 98812 h 264022"/>
                <a:gd name="connsiteX2" fmla="*/ 169069 w 179912"/>
                <a:gd name="connsiteY2" fmla="*/ 36252 h 264022"/>
                <a:gd name="connsiteX3" fmla="*/ 178046 w 179912"/>
                <a:gd name="connsiteY3" fmla="*/ 10844 h 264022"/>
                <a:gd name="connsiteX4" fmla="*/ 152638 w 179912"/>
                <a:gd name="connsiteY4" fmla="*/ 1866 h 264022"/>
                <a:gd name="connsiteX5" fmla="*/ 10849 w 179912"/>
                <a:gd name="connsiteY5" fmla="*/ 69618 h 264022"/>
                <a:gd name="connsiteX6" fmla="*/ 0 w 179912"/>
                <a:gd name="connsiteY6" fmla="*/ 86801 h 264022"/>
                <a:gd name="connsiteX7" fmla="*/ 0 w 179912"/>
                <a:gd name="connsiteY7" fmla="*/ 244973 h 264022"/>
                <a:gd name="connsiteX8" fmla="*/ 19050 w 179912"/>
                <a:gd name="connsiteY8" fmla="*/ 264023 h 264022"/>
                <a:gd name="connsiteX9" fmla="*/ 19050 w 179912"/>
                <a:gd name="connsiteY9" fmla="*/ 264023 h 264022"/>
                <a:gd name="connsiteX10" fmla="*/ 38100 w 179912"/>
                <a:gd name="connsiteY10" fmla="*/ 244973 h 26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912" h="264022">
                  <a:moveTo>
                    <a:pt x="38100" y="244973"/>
                  </a:moveTo>
                  <a:lnTo>
                    <a:pt x="38100" y="98812"/>
                  </a:lnTo>
                  <a:lnTo>
                    <a:pt x="169069" y="36252"/>
                  </a:lnTo>
                  <a:cubicBezTo>
                    <a:pt x="178564" y="31715"/>
                    <a:pt x="182583" y="20339"/>
                    <a:pt x="178046" y="10844"/>
                  </a:cubicBezTo>
                  <a:cubicBezTo>
                    <a:pt x="173509" y="1348"/>
                    <a:pt x="162134" y="-2671"/>
                    <a:pt x="152638" y="1866"/>
                  </a:cubicBezTo>
                  <a:lnTo>
                    <a:pt x="10849" y="69618"/>
                  </a:lnTo>
                  <a:cubicBezTo>
                    <a:pt x="4224" y="72777"/>
                    <a:pt x="5" y="79462"/>
                    <a:pt x="0" y="86801"/>
                  </a:cubicBezTo>
                  <a:lnTo>
                    <a:pt x="0" y="244973"/>
                  </a:lnTo>
                  <a:cubicBezTo>
                    <a:pt x="0" y="255494"/>
                    <a:pt x="8529" y="264023"/>
                    <a:pt x="19050" y="264023"/>
                  </a:cubicBezTo>
                  <a:lnTo>
                    <a:pt x="19050" y="264023"/>
                  </a:lnTo>
                  <a:cubicBezTo>
                    <a:pt x="29571" y="264023"/>
                    <a:pt x="38100" y="255494"/>
                    <a:pt x="38100" y="244973"/>
                  </a:cubicBezTo>
                  <a:close/>
                </a:path>
              </a:pathLst>
            </a:custGeom>
            <a:solidFill>
              <a:schemeClr val="accent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AA4916-66FC-4CDD-9731-5ACA5B1EF93B}"/>
                </a:ext>
              </a:extLst>
            </p:cNvPr>
            <p:cNvSpPr/>
            <p:nvPr/>
          </p:nvSpPr>
          <p:spPr>
            <a:xfrm>
              <a:off x="8420354" y="2729611"/>
              <a:ext cx="179912" cy="263975"/>
            </a:xfrm>
            <a:custGeom>
              <a:avLst/>
              <a:gdLst>
                <a:gd name="connsiteX0" fmla="*/ 179912 w 179912"/>
                <a:gd name="connsiteY0" fmla="*/ 244925 h 263975"/>
                <a:gd name="connsiteX1" fmla="*/ 179912 w 179912"/>
                <a:gd name="connsiteY1" fmla="*/ 86753 h 263975"/>
                <a:gd name="connsiteX2" fmla="*/ 169073 w 179912"/>
                <a:gd name="connsiteY2" fmla="*/ 69608 h 263975"/>
                <a:gd name="connsiteX3" fmla="*/ 27274 w 179912"/>
                <a:gd name="connsiteY3" fmla="*/ 1866 h 263975"/>
                <a:gd name="connsiteX4" fmla="*/ 1866 w 179912"/>
                <a:gd name="connsiteY4" fmla="*/ 10844 h 263975"/>
                <a:gd name="connsiteX5" fmla="*/ 10844 w 179912"/>
                <a:gd name="connsiteY5" fmla="*/ 36252 h 263975"/>
                <a:gd name="connsiteX6" fmla="*/ 141812 w 179912"/>
                <a:gd name="connsiteY6" fmla="*/ 98764 h 263975"/>
                <a:gd name="connsiteX7" fmla="*/ 141812 w 179912"/>
                <a:gd name="connsiteY7" fmla="*/ 244925 h 263975"/>
                <a:gd name="connsiteX8" fmla="*/ 160862 w 179912"/>
                <a:gd name="connsiteY8" fmla="*/ 263975 h 263975"/>
                <a:gd name="connsiteX9" fmla="*/ 179912 w 179912"/>
                <a:gd name="connsiteY9" fmla="*/ 244925 h 26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912" h="263975">
                  <a:moveTo>
                    <a:pt x="179912" y="244925"/>
                  </a:moveTo>
                  <a:lnTo>
                    <a:pt x="179912" y="86753"/>
                  </a:lnTo>
                  <a:cubicBezTo>
                    <a:pt x="179895" y="79429"/>
                    <a:pt x="175681" y="72765"/>
                    <a:pt x="169073" y="69608"/>
                  </a:cubicBezTo>
                  <a:lnTo>
                    <a:pt x="27274" y="1866"/>
                  </a:lnTo>
                  <a:cubicBezTo>
                    <a:pt x="17779" y="-2671"/>
                    <a:pt x="6403" y="1348"/>
                    <a:pt x="1866" y="10844"/>
                  </a:cubicBezTo>
                  <a:cubicBezTo>
                    <a:pt x="-2671" y="20339"/>
                    <a:pt x="1348" y="31715"/>
                    <a:pt x="10844" y="36252"/>
                  </a:cubicBezTo>
                  <a:lnTo>
                    <a:pt x="141812" y="98764"/>
                  </a:lnTo>
                  <a:lnTo>
                    <a:pt x="141812" y="244925"/>
                  </a:lnTo>
                  <a:cubicBezTo>
                    <a:pt x="141812" y="255447"/>
                    <a:pt x="150341" y="263975"/>
                    <a:pt x="160862" y="263975"/>
                  </a:cubicBezTo>
                  <a:cubicBezTo>
                    <a:pt x="171384" y="263975"/>
                    <a:pt x="179912" y="255447"/>
                    <a:pt x="179912" y="244925"/>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498465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C3FF93-6628-4989-AB05-43355F28BF1C}"/>
              </a:ext>
            </a:extLst>
          </p:cNvPr>
          <p:cNvSpPr>
            <a:spLocks noGrp="1"/>
          </p:cNvSpPr>
          <p:nvPr>
            <p:ph type="title"/>
          </p:nvPr>
        </p:nvSpPr>
        <p:spPr>
          <a:xfrm>
            <a:off x="302195" y="297743"/>
            <a:ext cx="5736140" cy="1477328"/>
          </a:xfrm>
        </p:spPr>
        <p:txBody>
          <a:bodyPr>
            <a:noAutofit/>
          </a:bodyPr>
          <a:lstStyle/>
          <a:p>
            <a:r>
              <a:rPr lang="en-US" dirty="0">
                <a:solidFill>
                  <a:schemeClr val="bg1"/>
                </a:solidFill>
                <a:latin typeface="Ubuntu" panose="020B0504030602030204" pitchFamily="34" charset="0"/>
                <a:cs typeface="Segoe UI" panose="020B0502040204020203" pitchFamily="34" charset="0"/>
              </a:rPr>
              <a:t>Reliability</a:t>
            </a:r>
            <a:br>
              <a:rPr lang="en-US" dirty="0">
                <a:solidFill>
                  <a:schemeClr val="bg1"/>
                </a:solidFill>
                <a:latin typeface="Ubuntu" panose="020B0504030602030204" pitchFamily="34" charset="0"/>
                <a:cs typeface="Segoe UI" panose="020B0502040204020203" pitchFamily="34" charset="0"/>
              </a:rPr>
            </a:br>
            <a:br>
              <a:rPr lang="en-US" dirty="0">
                <a:solidFill>
                  <a:schemeClr val="bg1"/>
                </a:solidFill>
                <a:latin typeface="Ubuntu" panose="020B0504030602030204" pitchFamily="34" charset="0"/>
                <a:cs typeface="Segoe UI" panose="020B0502040204020203" pitchFamily="34" charset="0"/>
              </a:rPr>
            </a:br>
            <a:endParaRPr lang="en-US" dirty="0">
              <a:solidFill>
                <a:schemeClr val="bg1"/>
              </a:solidFill>
              <a:latin typeface="Ubuntu" panose="020B0504030602030204" pitchFamily="34" charset="0"/>
            </a:endParaRPr>
          </a:p>
        </p:txBody>
      </p:sp>
      <p:sp>
        <p:nvSpPr>
          <p:cNvPr id="4" name="Oval 3">
            <a:extLst>
              <a:ext uri="{FF2B5EF4-FFF2-40B4-BE49-F238E27FC236}">
                <a16:creationId xmlns:a16="http://schemas.microsoft.com/office/drawing/2014/main" id="{AC6A005C-124F-43A1-AC26-D43DC4AE4950}"/>
              </a:ext>
            </a:extLst>
          </p:cNvPr>
          <p:cNvSpPr/>
          <p:nvPr/>
        </p:nvSpPr>
        <p:spPr bwMode="auto">
          <a:xfrm>
            <a:off x="10170410" y="250772"/>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37047B20-66FA-45FD-824D-29ADBAFABEDF}"/>
              </a:ext>
            </a:extLst>
          </p:cNvPr>
          <p:cNvPicPr>
            <a:picLocks noChangeAspect="1"/>
          </p:cNvPicPr>
          <p:nvPr/>
        </p:nvPicPr>
        <p:blipFill>
          <a:blip r:embed="rId3"/>
          <a:stretch>
            <a:fillRect/>
          </a:stretch>
        </p:blipFill>
        <p:spPr>
          <a:xfrm>
            <a:off x="10495460" y="625874"/>
            <a:ext cx="987566" cy="821066"/>
          </a:xfrm>
          <a:prstGeom prst="rect">
            <a:avLst/>
          </a:prstGeom>
        </p:spPr>
      </p:pic>
      <p:pic>
        <p:nvPicPr>
          <p:cNvPr id="12" name="Picture 11">
            <a:extLst>
              <a:ext uri="{FF2B5EF4-FFF2-40B4-BE49-F238E27FC236}">
                <a16:creationId xmlns:a16="http://schemas.microsoft.com/office/drawing/2014/main" id="{B17C9E53-9BCD-4FC7-987C-228B532C1C49}"/>
              </a:ext>
            </a:extLst>
          </p:cNvPr>
          <p:cNvPicPr>
            <a:picLocks noChangeAspect="1"/>
          </p:cNvPicPr>
          <p:nvPr/>
        </p:nvPicPr>
        <p:blipFill>
          <a:blip r:embed="rId4"/>
          <a:stretch>
            <a:fillRect/>
          </a:stretch>
        </p:blipFill>
        <p:spPr>
          <a:xfrm>
            <a:off x="6096000" y="4245976"/>
            <a:ext cx="4760275" cy="1785103"/>
          </a:xfrm>
          <a:prstGeom prst="rect">
            <a:avLst/>
          </a:prstGeom>
        </p:spPr>
      </p:pic>
      <p:sp>
        <p:nvSpPr>
          <p:cNvPr id="13" name="TextBox 12">
            <a:extLst>
              <a:ext uri="{FF2B5EF4-FFF2-40B4-BE49-F238E27FC236}">
                <a16:creationId xmlns:a16="http://schemas.microsoft.com/office/drawing/2014/main" id="{2D45318F-DDCB-4B59-A6F4-85725D7A75E9}"/>
              </a:ext>
            </a:extLst>
          </p:cNvPr>
          <p:cNvSpPr txBox="1"/>
          <p:nvPr/>
        </p:nvSpPr>
        <p:spPr>
          <a:xfrm>
            <a:off x="359859" y="1610421"/>
            <a:ext cx="8335905" cy="2246769"/>
          </a:xfrm>
          <a:prstGeom prst="rect">
            <a:avLst/>
          </a:prstGeom>
          <a:noFill/>
        </p:spPr>
        <p:txBody>
          <a:bodyPr wrap="square">
            <a:spAutoFit/>
          </a:bodyPr>
          <a:lstStyle/>
          <a:p>
            <a:pPr marL="342900" indent="-342900" algn="l">
              <a:spcBef>
                <a:spcPts val="600"/>
              </a:spcBef>
              <a:buFont typeface="+mj-lt"/>
              <a:buAutoNum type="arabicPeriod"/>
            </a:pPr>
            <a:r>
              <a:rPr lang="en-US" sz="2400" dirty="0">
                <a:solidFill>
                  <a:schemeClr val="bg1"/>
                </a:solidFill>
                <a:latin typeface="Ubuntu" panose="020B0504030602030204" pitchFamily="34" charset="0"/>
                <a:cs typeface="Segoe UI" panose="020B0502040204020203" pitchFamily="34" charset="0"/>
              </a:rPr>
              <a:t>Define requirements (HA requirements)</a:t>
            </a:r>
          </a:p>
          <a:p>
            <a:pPr marL="342900" indent="-342900" algn="l">
              <a:spcBef>
                <a:spcPts val="600"/>
              </a:spcBef>
              <a:buFont typeface="+mj-lt"/>
              <a:buAutoNum type="arabicPeriod"/>
            </a:pPr>
            <a:r>
              <a:rPr lang="en-US" sz="2400" dirty="0">
                <a:solidFill>
                  <a:schemeClr val="bg1"/>
                </a:solidFill>
                <a:latin typeface="Ubuntu" panose="020B0504030602030204" pitchFamily="34" charset="0"/>
                <a:cs typeface="Segoe UI" panose="020B0502040204020203" pitchFamily="34" charset="0"/>
              </a:rPr>
              <a:t>Test with simulations and forced failovers (Drills) </a:t>
            </a:r>
          </a:p>
          <a:p>
            <a:pPr marL="342900" indent="-342900" algn="l">
              <a:spcBef>
                <a:spcPts val="600"/>
              </a:spcBef>
              <a:buFont typeface="+mj-lt"/>
              <a:buAutoNum type="arabicPeriod"/>
            </a:pPr>
            <a:r>
              <a:rPr lang="en-US" sz="2400" dirty="0">
                <a:solidFill>
                  <a:schemeClr val="bg1"/>
                </a:solidFill>
                <a:latin typeface="Ubuntu" panose="020B0504030602030204" pitchFamily="34" charset="0"/>
                <a:cs typeface="Segoe UI" panose="020B0502040204020203" pitchFamily="34" charset="0"/>
              </a:rPr>
              <a:t>Deploy consistently</a:t>
            </a:r>
          </a:p>
          <a:p>
            <a:pPr marL="342900" indent="-342900" algn="l">
              <a:spcBef>
                <a:spcPts val="600"/>
              </a:spcBef>
              <a:buFont typeface="+mj-lt"/>
              <a:buAutoNum type="arabicPeriod"/>
            </a:pPr>
            <a:r>
              <a:rPr lang="en-US" sz="2400" dirty="0">
                <a:solidFill>
                  <a:schemeClr val="bg1"/>
                </a:solidFill>
                <a:latin typeface="Ubuntu" panose="020B0504030602030204" pitchFamily="34" charset="0"/>
                <a:cs typeface="Segoe UI" panose="020B0502040204020203" pitchFamily="34" charset="0"/>
              </a:rPr>
              <a:t>Monitor health</a:t>
            </a:r>
          </a:p>
          <a:p>
            <a:pPr marL="342900" indent="-342900" algn="l">
              <a:spcBef>
                <a:spcPts val="600"/>
              </a:spcBef>
              <a:buFont typeface="+mj-lt"/>
              <a:buAutoNum type="arabicPeriod"/>
            </a:pPr>
            <a:r>
              <a:rPr lang="en-US" sz="2400" dirty="0">
                <a:solidFill>
                  <a:schemeClr val="bg1"/>
                </a:solidFill>
                <a:latin typeface="Ubuntu" panose="020B0504030602030204" pitchFamily="34" charset="0"/>
                <a:cs typeface="Segoe UI" panose="020B0502040204020203" pitchFamily="34" charset="0"/>
              </a:rPr>
              <a:t>Respond to failure and disaster (DR and recovery plan)</a:t>
            </a:r>
          </a:p>
        </p:txBody>
      </p:sp>
    </p:spTree>
    <p:extLst>
      <p:ext uri="{BB962C8B-B14F-4D97-AF65-F5344CB8AC3E}">
        <p14:creationId xmlns:p14="http://schemas.microsoft.com/office/powerpoint/2010/main" val="328519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C3FF93-6628-4989-AB05-43355F28BF1C}"/>
              </a:ext>
            </a:extLst>
          </p:cNvPr>
          <p:cNvSpPr>
            <a:spLocks noGrp="1"/>
          </p:cNvSpPr>
          <p:nvPr>
            <p:ph type="title"/>
          </p:nvPr>
        </p:nvSpPr>
        <p:spPr>
          <a:xfrm>
            <a:off x="302195" y="297743"/>
            <a:ext cx="5736140" cy="1477328"/>
          </a:xfrm>
        </p:spPr>
        <p:txBody>
          <a:bodyPr>
            <a:normAutofit fontScale="90000"/>
          </a:bodyPr>
          <a:lstStyle/>
          <a:p>
            <a:r>
              <a:rPr lang="en-US" dirty="0">
                <a:solidFill>
                  <a:schemeClr val="bg1"/>
                </a:solidFill>
                <a:latin typeface="Ubuntu" panose="020B0504030602030204" pitchFamily="34" charset="0"/>
                <a:cs typeface="Segoe UI" panose="020B0502040204020203" pitchFamily="34" charset="0"/>
              </a:rPr>
              <a:t>Reliability</a:t>
            </a:r>
            <a:br>
              <a:rPr lang="en-US" dirty="0">
                <a:solidFill>
                  <a:schemeClr val="bg1"/>
                </a:solidFill>
                <a:latin typeface="Ubuntu" panose="020B0504030602030204" pitchFamily="34" charset="0"/>
                <a:cs typeface="Segoe UI" panose="020B0502040204020203" pitchFamily="34" charset="0"/>
              </a:rPr>
            </a:br>
            <a:br>
              <a:rPr lang="en-US" dirty="0">
                <a:solidFill>
                  <a:schemeClr val="bg1"/>
                </a:solidFill>
                <a:latin typeface="Ubuntu" panose="020B0504030602030204" pitchFamily="34" charset="0"/>
                <a:cs typeface="Segoe UI" panose="020B0502040204020203" pitchFamily="34" charset="0"/>
              </a:rPr>
            </a:br>
            <a:endParaRPr lang="en-US" dirty="0">
              <a:solidFill>
                <a:schemeClr val="bg1"/>
              </a:solidFill>
              <a:latin typeface="Ubuntu" panose="020B0504030602030204" pitchFamily="34" charset="0"/>
            </a:endParaRPr>
          </a:p>
        </p:txBody>
      </p:sp>
      <p:sp>
        <p:nvSpPr>
          <p:cNvPr id="33" name="TextBox 32">
            <a:extLst>
              <a:ext uri="{FF2B5EF4-FFF2-40B4-BE49-F238E27FC236}">
                <a16:creationId xmlns:a16="http://schemas.microsoft.com/office/drawing/2014/main" id="{A751E232-E8E7-4559-956F-186ABC9A5F91}"/>
              </a:ext>
            </a:extLst>
          </p:cNvPr>
          <p:cNvSpPr txBox="1"/>
          <p:nvPr/>
        </p:nvSpPr>
        <p:spPr>
          <a:xfrm>
            <a:off x="302195" y="1036407"/>
            <a:ext cx="7438754" cy="2677656"/>
          </a:xfrm>
          <a:prstGeom prst="rect">
            <a:avLst/>
          </a:prstGeom>
          <a:noFill/>
        </p:spPr>
        <p:txBody>
          <a:bodyPr wrap="square">
            <a:spAutoFit/>
          </a:bodyPr>
          <a:lstStyle/>
          <a:p>
            <a:pPr algn="l"/>
            <a:r>
              <a:rPr lang="en-US" sz="2400" dirty="0">
                <a:solidFill>
                  <a:schemeClr val="tx2"/>
                </a:solidFill>
                <a:highlight>
                  <a:srgbClr val="FFFF00"/>
                </a:highlight>
                <a:latin typeface="Ubuntu" panose="020B0504030602030204" pitchFamily="34" charset="0"/>
                <a:cs typeface="Segoe UI" panose="020B0502040204020203" pitchFamily="34" charset="0"/>
              </a:rPr>
              <a:t>Recommended services in Azure:</a:t>
            </a:r>
          </a:p>
          <a:p>
            <a:pPr marL="342900" indent="-342900" algn="l">
              <a:buFont typeface="Arial" panose="020B0604020202020204" pitchFamily="34" charset="0"/>
              <a:buChar char="•"/>
            </a:pPr>
            <a:r>
              <a:rPr lang="en-US" sz="2400" dirty="0">
                <a:solidFill>
                  <a:schemeClr val="bg1"/>
                </a:solidFill>
                <a:latin typeface="Ubuntu" panose="020B0504030602030204" pitchFamily="34" charset="0"/>
                <a:cs typeface="Segoe UI" panose="020B0502040204020203" pitchFamily="34" charset="0"/>
              </a:rPr>
              <a:t>Azure Site Recovery</a:t>
            </a:r>
          </a:p>
          <a:p>
            <a:pPr marL="342900" indent="-342900" algn="l">
              <a:buFont typeface="Arial" panose="020B0604020202020204" pitchFamily="34" charset="0"/>
              <a:buChar char="•"/>
            </a:pPr>
            <a:r>
              <a:rPr lang="en-US" sz="2400" dirty="0">
                <a:solidFill>
                  <a:schemeClr val="bg1"/>
                </a:solidFill>
                <a:latin typeface="Ubuntu" panose="020B0504030602030204" pitchFamily="34" charset="0"/>
                <a:cs typeface="Segoe UI" panose="020B0502040204020203" pitchFamily="34" charset="0"/>
              </a:rPr>
              <a:t>Azure Backup</a:t>
            </a:r>
          </a:p>
          <a:p>
            <a:pPr marL="342900" indent="-342900" algn="l">
              <a:buFont typeface="Arial" panose="020B0604020202020204" pitchFamily="34" charset="0"/>
              <a:buChar char="•"/>
            </a:pPr>
            <a:r>
              <a:rPr lang="en-US" sz="2400" dirty="0">
                <a:solidFill>
                  <a:schemeClr val="bg1"/>
                </a:solidFill>
                <a:latin typeface="Ubuntu" panose="020B0504030602030204" pitchFamily="34" charset="0"/>
                <a:cs typeface="Segoe UI" panose="020B0502040204020203" pitchFamily="34" charset="0"/>
              </a:rPr>
              <a:t>HA, DR and backups</a:t>
            </a:r>
          </a:p>
          <a:p>
            <a:pPr marL="342900" indent="-342900" algn="l">
              <a:buFont typeface="Arial" panose="020B0604020202020204" pitchFamily="34" charset="0"/>
              <a:buChar char="•"/>
            </a:pPr>
            <a:r>
              <a:rPr lang="en-US" sz="2400" dirty="0">
                <a:solidFill>
                  <a:schemeClr val="bg1"/>
                </a:solidFill>
                <a:latin typeface="Ubuntu" panose="020B0504030602030204" pitchFamily="34" charset="0"/>
                <a:cs typeface="Segoe UI" panose="020B0502040204020203" pitchFamily="34" charset="0"/>
              </a:rPr>
              <a:t>Azure TM, APG, ALB and PaaS inbuilt HA</a:t>
            </a:r>
          </a:p>
          <a:p>
            <a:pPr marL="342900" indent="-342900" algn="l">
              <a:buFont typeface="Arial" panose="020B0604020202020204" pitchFamily="34" charset="0"/>
              <a:buChar char="•"/>
            </a:pPr>
            <a:r>
              <a:rPr lang="en-US" sz="2400" dirty="0">
                <a:solidFill>
                  <a:schemeClr val="bg1"/>
                </a:solidFill>
                <a:latin typeface="Ubuntu" panose="020B0504030602030204" pitchFamily="34" charset="0"/>
                <a:cs typeface="Segoe UI" panose="020B0502040204020203" pitchFamily="34" charset="0"/>
              </a:rPr>
              <a:t>Azure Back up for VM’s </a:t>
            </a:r>
          </a:p>
          <a:p>
            <a:pPr marL="342900" indent="-342900" algn="l">
              <a:buFont typeface="Arial" panose="020B0604020202020204" pitchFamily="34" charset="0"/>
              <a:buChar char="•"/>
            </a:pPr>
            <a:r>
              <a:rPr lang="en-US" sz="2400" dirty="0">
                <a:solidFill>
                  <a:schemeClr val="bg1"/>
                </a:solidFill>
                <a:latin typeface="Ubuntu" panose="020B0504030602030204" pitchFamily="34" charset="0"/>
                <a:cs typeface="Segoe UI" panose="020B0502040204020203" pitchFamily="34" charset="0"/>
              </a:rPr>
              <a:t>Backup and restore capabilities for PaaS services</a:t>
            </a:r>
          </a:p>
        </p:txBody>
      </p:sp>
      <p:sp>
        <p:nvSpPr>
          <p:cNvPr id="4" name="Oval 3">
            <a:extLst>
              <a:ext uri="{FF2B5EF4-FFF2-40B4-BE49-F238E27FC236}">
                <a16:creationId xmlns:a16="http://schemas.microsoft.com/office/drawing/2014/main" id="{AC6A005C-124F-43A1-AC26-D43DC4AE4950}"/>
              </a:ext>
            </a:extLst>
          </p:cNvPr>
          <p:cNvSpPr/>
          <p:nvPr/>
        </p:nvSpPr>
        <p:spPr bwMode="auto">
          <a:xfrm>
            <a:off x="10170410" y="250772"/>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37047B20-66FA-45FD-824D-29ADBAFABEDF}"/>
              </a:ext>
            </a:extLst>
          </p:cNvPr>
          <p:cNvPicPr>
            <a:picLocks noChangeAspect="1"/>
          </p:cNvPicPr>
          <p:nvPr/>
        </p:nvPicPr>
        <p:blipFill>
          <a:blip r:embed="rId3"/>
          <a:stretch>
            <a:fillRect/>
          </a:stretch>
        </p:blipFill>
        <p:spPr>
          <a:xfrm>
            <a:off x="10495460" y="625874"/>
            <a:ext cx="987566" cy="821066"/>
          </a:xfrm>
          <a:prstGeom prst="rect">
            <a:avLst/>
          </a:prstGeom>
        </p:spPr>
      </p:pic>
      <p:sp>
        <p:nvSpPr>
          <p:cNvPr id="9" name="TextBox 8">
            <a:extLst>
              <a:ext uri="{FF2B5EF4-FFF2-40B4-BE49-F238E27FC236}">
                <a16:creationId xmlns:a16="http://schemas.microsoft.com/office/drawing/2014/main" id="{3D271E2D-2DED-430B-8E0E-37EF6116B73D}"/>
              </a:ext>
            </a:extLst>
          </p:cNvPr>
          <p:cNvSpPr txBox="1"/>
          <p:nvPr/>
        </p:nvSpPr>
        <p:spPr>
          <a:xfrm>
            <a:off x="4963616" y="4145708"/>
            <a:ext cx="6814279" cy="2677656"/>
          </a:xfrm>
          <a:prstGeom prst="rect">
            <a:avLst/>
          </a:prstGeom>
          <a:noFill/>
        </p:spPr>
        <p:txBody>
          <a:bodyPr wrap="square">
            <a:spAutoFit/>
          </a:bodyPr>
          <a:lstStyle/>
          <a:p>
            <a:pPr algn="l"/>
            <a:r>
              <a:rPr lang="en-US" sz="2400" dirty="0">
                <a:solidFill>
                  <a:schemeClr val="tx2"/>
                </a:solidFill>
                <a:highlight>
                  <a:srgbClr val="FFFF00"/>
                </a:highlight>
                <a:latin typeface="Ubuntu" panose="020B0504030602030204" pitchFamily="34" charset="0"/>
                <a:cs typeface="Segoe UI" panose="020B0502040204020203" pitchFamily="34" charset="0"/>
              </a:rPr>
              <a:t>Recommended Patterns</a:t>
            </a:r>
          </a:p>
          <a:p>
            <a:pPr marL="342900" indent="-342900" algn="l">
              <a:buFont typeface="Arial" panose="020B0604020202020204" pitchFamily="34" charset="0"/>
              <a:buChar char="•"/>
            </a:pPr>
            <a:r>
              <a:rPr lang="en-US" sz="2400" dirty="0">
                <a:solidFill>
                  <a:schemeClr val="bg1"/>
                </a:solidFill>
                <a:latin typeface="Ubuntu" panose="020B0504030602030204" pitchFamily="34" charset="0"/>
                <a:cs typeface="Segoe UI" panose="020B0502040204020203" pitchFamily="34" charset="0"/>
              </a:rPr>
              <a:t>Smart Retry -&gt; Retry </a:t>
            </a:r>
          </a:p>
          <a:p>
            <a:pPr marL="342900" indent="-342900">
              <a:buFont typeface="Arial" panose="020B0604020202020204" pitchFamily="34" charset="0"/>
              <a:buChar char="•"/>
            </a:pPr>
            <a:r>
              <a:rPr lang="en-US" sz="2400" dirty="0">
                <a:solidFill>
                  <a:schemeClr val="bg1"/>
                </a:solidFill>
                <a:latin typeface="Ubuntu" panose="020B0504030602030204" pitchFamily="34" charset="0"/>
              </a:rPr>
              <a:t>Cascading failure avoidance  -&gt; </a:t>
            </a:r>
            <a:r>
              <a:rPr lang="en-US" sz="2400" dirty="0">
                <a:solidFill>
                  <a:schemeClr val="bg1"/>
                </a:solidFill>
                <a:latin typeface="Ubuntu" panose="020B0504030602030204" pitchFamily="34" charset="0"/>
                <a:cs typeface="Segoe UI" panose="020B0502040204020203" pitchFamily="34" charset="0"/>
              </a:rPr>
              <a:t>Circuit breaker</a:t>
            </a:r>
          </a:p>
          <a:p>
            <a:pPr marL="342900" indent="-342900" algn="l">
              <a:buFont typeface="Arial" panose="020B0604020202020204" pitchFamily="34" charset="0"/>
              <a:buChar char="•"/>
            </a:pPr>
            <a:r>
              <a:rPr lang="en-US" sz="2400" dirty="0">
                <a:solidFill>
                  <a:schemeClr val="bg1"/>
                </a:solidFill>
                <a:latin typeface="Ubuntu" panose="020B0504030602030204" pitchFamily="34" charset="0"/>
                <a:cs typeface="Segoe UI" panose="020B0502040204020203" pitchFamily="34" charset="0"/>
              </a:rPr>
              <a:t>Throttling -&gt; APIM</a:t>
            </a:r>
          </a:p>
          <a:p>
            <a:pPr marL="342900" indent="-342900" algn="l">
              <a:buFont typeface="Arial" panose="020B0604020202020204" pitchFamily="34" charset="0"/>
              <a:buChar char="•"/>
            </a:pPr>
            <a:r>
              <a:rPr lang="en-US" sz="2400" dirty="0">
                <a:solidFill>
                  <a:schemeClr val="bg1"/>
                </a:solidFill>
                <a:latin typeface="Ubuntu" panose="020B0504030602030204" pitchFamily="34" charset="0"/>
                <a:cs typeface="Segoe UI" panose="020B0502040204020203" pitchFamily="34" charset="0"/>
              </a:rPr>
              <a:t>Queue messaging -&gt; Queue load leveling </a:t>
            </a:r>
          </a:p>
          <a:p>
            <a:pPr marL="342900" indent="-342900" algn="l">
              <a:buFont typeface="Arial" panose="020B0604020202020204" pitchFamily="34" charset="0"/>
              <a:buChar char="•"/>
            </a:pPr>
            <a:endParaRPr lang="en-US" sz="2400" dirty="0">
              <a:solidFill>
                <a:schemeClr val="bg1"/>
              </a:solidFill>
              <a:latin typeface="Ubuntu" panose="020B0504030602030204" pitchFamily="34" charset="0"/>
              <a:cs typeface="Segoe UI" panose="020B0502040204020203" pitchFamily="34" charset="0"/>
            </a:endParaRPr>
          </a:p>
        </p:txBody>
      </p:sp>
    </p:spTree>
    <p:extLst>
      <p:ext uri="{BB962C8B-B14F-4D97-AF65-F5344CB8AC3E}">
        <p14:creationId xmlns:p14="http://schemas.microsoft.com/office/powerpoint/2010/main" val="3750748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7BBBB7-BDBC-4995-9A0E-3C8012A73F46}"/>
              </a:ext>
            </a:extLst>
          </p:cNvPr>
          <p:cNvPicPr>
            <a:picLocks noChangeAspect="1"/>
          </p:cNvPicPr>
          <p:nvPr/>
        </p:nvPicPr>
        <p:blipFill>
          <a:blip r:embed="rId3"/>
          <a:stretch>
            <a:fillRect/>
          </a:stretch>
        </p:blipFill>
        <p:spPr>
          <a:xfrm>
            <a:off x="0" y="243732"/>
            <a:ext cx="12192000" cy="6370535"/>
          </a:xfrm>
          <a:prstGeom prst="rect">
            <a:avLst/>
          </a:prstGeom>
        </p:spPr>
      </p:pic>
      <p:pic>
        <p:nvPicPr>
          <p:cNvPr id="3" name="Picture 2">
            <a:extLst>
              <a:ext uri="{FF2B5EF4-FFF2-40B4-BE49-F238E27FC236}">
                <a16:creationId xmlns:a16="http://schemas.microsoft.com/office/drawing/2014/main" id="{A11EEABC-AFD9-46DE-8795-E0F6EB2D3AED}"/>
              </a:ext>
            </a:extLst>
          </p:cNvPr>
          <p:cNvPicPr>
            <a:picLocks noChangeAspect="1"/>
          </p:cNvPicPr>
          <p:nvPr/>
        </p:nvPicPr>
        <p:blipFill>
          <a:blip r:embed="rId4"/>
          <a:stretch>
            <a:fillRect/>
          </a:stretch>
        </p:blipFill>
        <p:spPr>
          <a:xfrm>
            <a:off x="466145" y="3172691"/>
            <a:ext cx="2306063" cy="1416194"/>
          </a:xfrm>
          <a:prstGeom prst="rect">
            <a:avLst/>
          </a:prstGeom>
        </p:spPr>
      </p:pic>
    </p:spTree>
    <p:extLst>
      <p:ext uri="{BB962C8B-B14F-4D97-AF65-F5344CB8AC3E}">
        <p14:creationId xmlns:p14="http://schemas.microsoft.com/office/powerpoint/2010/main" val="934364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b="1" dirty="0">
                <a:solidFill>
                  <a:srgbClr val="0078D4"/>
                </a:solidFill>
                <a:latin typeface="Ubuntu" panose="020B0504030602030204"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838200" y="1627930"/>
            <a:ext cx="8835656" cy="3785652"/>
          </a:xfrm>
          <a:prstGeom prst="rect">
            <a:avLst/>
          </a:prstGeom>
          <a:noFill/>
        </p:spPr>
        <p:txBody>
          <a:bodyPr wrap="square" rtlCol="0" anchor="t">
            <a:spAutoFit/>
          </a:bodyPr>
          <a:lstStyle/>
          <a:p>
            <a:pPr defTabSz="914367">
              <a:defRPr/>
            </a:pPr>
            <a:r>
              <a:rPr lang="en-US" sz="2400" dirty="0">
                <a:solidFill>
                  <a:srgbClr val="4FE7FF"/>
                </a:solidFill>
                <a:latin typeface="Ubuntu" panose="020B0504030602030204" pitchFamily="34" charset="0"/>
                <a:ea typeface="+mn-lt"/>
                <a:cs typeface="Segoe UI Light"/>
              </a:rPr>
              <a:t>●  </a:t>
            </a:r>
            <a:r>
              <a:rPr lang="en-US" sz="2400" dirty="0">
                <a:solidFill>
                  <a:schemeClr val="bg1"/>
                </a:solidFill>
                <a:latin typeface="Ubuntu" panose="020B0504030602030204" pitchFamily="34" charset="0"/>
              </a:rPr>
              <a:t>Why is being well-architected important?</a:t>
            </a:r>
          </a:p>
          <a:p>
            <a:pPr defTabSz="914367">
              <a:defRPr/>
            </a:pPr>
            <a:endParaRPr lang="en-US" sz="2400" dirty="0">
              <a:gradFill>
                <a:gsLst>
                  <a:gs pos="2917">
                    <a:srgbClr val="000000"/>
                  </a:gs>
                  <a:gs pos="30000">
                    <a:srgbClr val="000000"/>
                  </a:gs>
                </a:gsLst>
                <a:lin ang="5400000" scaled="0"/>
              </a:gradFill>
              <a:latin typeface="Ubuntu" panose="020B0504030602030204" pitchFamily="34" charset="0"/>
            </a:endParaRPr>
          </a:p>
          <a:p>
            <a:pPr defTabSz="914367">
              <a:defRPr/>
            </a:pPr>
            <a:r>
              <a:rPr lang="en-US" sz="2400" dirty="0">
                <a:solidFill>
                  <a:srgbClr val="4FE7FF"/>
                </a:solidFill>
                <a:latin typeface="Ubuntu" panose="020B0504030602030204" pitchFamily="34" charset="0"/>
                <a:ea typeface="+mn-lt"/>
                <a:cs typeface="Segoe UI Light"/>
              </a:rPr>
              <a:t>●  </a:t>
            </a:r>
            <a:r>
              <a:rPr lang="en-US" sz="2400" dirty="0">
                <a:solidFill>
                  <a:schemeClr val="bg1"/>
                </a:solidFill>
                <a:latin typeface="Ubuntu" panose="020B0504030602030204" pitchFamily="34" charset="0"/>
              </a:rPr>
              <a:t>Overview: Microsoft Azure Well-Architected Framework</a:t>
            </a:r>
          </a:p>
          <a:p>
            <a:pPr defTabSz="914367">
              <a:defRPr/>
            </a:pPr>
            <a:endParaRPr lang="en-US" sz="2400" dirty="0">
              <a:solidFill>
                <a:srgbClr val="4FE7FF"/>
              </a:solidFill>
              <a:latin typeface="Ubuntu" panose="020B0504030602030204" pitchFamily="34" charset="0"/>
              <a:ea typeface="+mn-lt"/>
              <a:cs typeface="Segoe UI Light"/>
            </a:endParaRPr>
          </a:p>
          <a:p>
            <a:pPr defTabSz="914367">
              <a:defRPr/>
            </a:pPr>
            <a:r>
              <a:rPr lang="en-US" sz="2400" dirty="0">
                <a:solidFill>
                  <a:srgbClr val="4FE7FF"/>
                </a:solidFill>
                <a:latin typeface="Ubuntu" panose="020B0504030602030204" pitchFamily="34" charset="0"/>
                <a:ea typeface="+mn-lt"/>
                <a:cs typeface="Segoe UI Light"/>
              </a:rPr>
              <a:t>●  </a:t>
            </a:r>
            <a:r>
              <a:rPr lang="en-US" sz="2400" dirty="0">
                <a:solidFill>
                  <a:schemeClr val="bg1"/>
                </a:solidFill>
                <a:latin typeface="Ubuntu" panose="020B0504030602030204" pitchFamily="34" charset="0"/>
              </a:rPr>
              <a:t>WAF Pillars, Demo, tools, reports and Assessment tracker </a:t>
            </a:r>
          </a:p>
          <a:p>
            <a:pPr defTabSz="914367">
              <a:defRPr/>
            </a:pPr>
            <a:endParaRPr lang="en-US" sz="2400" dirty="0">
              <a:solidFill>
                <a:schemeClr val="bg1"/>
              </a:solidFill>
              <a:latin typeface="Ubuntu" panose="020B0504030602030204" pitchFamily="34" charset="0"/>
            </a:endParaRPr>
          </a:p>
          <a:p>
            <a:pPr defTabSz="914367">
              <a:defRPr/>
            </a:pPr>
            <a:r>
              <a:rPr lang="en-US" sz="2400" dirty="0">
                <a:solidFill>
                  <a:srgbClr val="4FE7FF"/>
                </a:solidFill>
                <a:latin typeface="Ubuntu" panose="020B0504030602030204" pitchFamily="34" charset="0"/>
                <a:ea typeface="+mn-lt"/>
                <a:cs typeface="Segoe UI Light"/>
              </a:rPr>
              <a:t>●  </a:t>
            </a:r>
            <a:r>
              <a:rPr lang="en-US" sz="2400" dirty="0">
                <a:solidFill>
                  <a:schemeClr val="bg1"/>
                </a:solidFill>
                <a:latin typeface="Ubuntu" panose="020B0504030602030204" pitchFamily="34" charset="0"/>
              </a:rPr>
              <a:t>Overcoming workload quality inhibitors</a:t>
            </a:r>
            <a:endParaRPr lang="en-US" sz="2400" dirty="0">
              <a:solidFill>
                <a:schemeClr val="bg1"/>
              </a:solidFill>
              <a:latin typeface="Ubuntu" panose="020B0504030602030204" pitchFamily="34" charset="0"/>
              <a:cs typeface="Segoe UI"/>
            </a:endParaRPr>
          </a:p>
          <a:p>
            <a:pPr defTabSz="914367">
              <a:defRPr/>
            </a:pPr>
            <a:endParaRPr lang="en-US" sz="2400" dirty="0">
              <a:solidFill>
                <a:srgbClr val="0078D4"/>
              </a:solidFill>
              <a:latin typeface="Ubuntu" panose="020B0504030602030204" pitchFamily="34" charset="0"/>
            </a:endParaRPr>
          </a:p>
          <a:p>
            <a:pPr defTabSz="914367">
              <a:defRPr/>
            </a:pPr>
            <a:r>
              <a:rPr lang="en-US" sz="2400" dirty="0">
                <a:solidFill>
                  <a:srgbClr val="4FE7FF"/>
                </a:solidFill>
                <a:latin typeface="Ubuntu" panose="020B0504030602030204" pitchFamily="34" charset="0"/>
                <a:ea typeface="+mn-lt"/>
                <a:cs typeface="Segoe UI Light"/>
              </a:rPr>
              <a:t>●  </a:t>
            </a:r>
            <a:r>
              <a:rPr lang="en-US" sz="2400" dirty="0">
                <a:solidFill>
                  <a:schemeClr val="bg1"/>
                </a:solidFill>
                <a:latin typeface="Ubuntu" panose="020B0504030602030204" pitchFamily="34" charset="0"/>
                <a:ea typeface="+mn-lt"/>
                <a:cs typeface="Segoe UI Light"/>
              </a:rPr>
              <a:t>Resources &amp; Amplification</a:t>
            </a:r>
            <a:endParaRPr lang="en-US" sz="2400" dirty="0">
              <a:solidFill>
                <a:schemeClr val="bg1"/>
              </a:solidFill>
              <a:latin typeface="Ubuntu" panose="020B0504030602030204" pitchFamily="34" charset="0"/>
              <a:cs typeface="Segoe UI"/>
            </a:endParaRPr>
          </a:p>
          <a:p>
            <a:endParaRPr lang="en-US" sz="2400" dirty="0">
              <a:latin typeface="Ubuntu" panose="020B0504030602030204" pitchFamily="34" charset="0"/>
              <a:cs typeface="Calibri" panose="020F0502020204030204"/>
            </a:endParaRP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FF588C-707E-4BFC-BB6B-16B19B8AF5C4}"/>
              </a:ext>
            </a:extLst>
          </p:cNvPr>
          <p:cNvSpPr>
            <a:spLocks noGrp="1"/>
          </p:cNvSpPr>
          <p:nvPr>
            <p:ph type="title"/>
          </p:nvPr>
        </p:nvSpPr>
        <p:spPr>
          <a:xfrm>
            <a:off x="6326605" y="3625316"/>
            <a:ext cx="5725729" cy="498598"/>
          </a:xfrm>
          <a:prstGeom prst="rect">
            <a:avLst/>
          </a:prstGeom>
        </p:spPr>
        <p:txBody>
          <a:bodyPr/>
          <a:lstStyle/>
          <a:p>
            <a:r>
              <a:rPr lang="en-US" dirty="0">
                <a:solidFill>
                  <a:schemeClr val="tx1"/>
                </a:solidFill>
                <a:latin typeface="Ubuntu" panose="020B0504030602030204" pitchFamily="34" charset="0"/>
              </a:rPr>
              <a:t>Azure Front door - Demo</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4626130" y="7321577"/>
            <a:ext cx="1138700" cy="243840"/>
          </a:xfrm>
          <a:prstGeom prst="rect">
            <a:avLst/>
          </a:prstGeom>
        </p:spPr>
      </p:pic>
      <p:pic>
        <p:nvPicPr>
          <p:cNvPr id="8"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p:nvPicPr>
        <p:blipFill>
          <a:blip r:embed="rId3"/>
          <a:stretch>
            <a:fillRect/>
          </a:stretch>
        </p:blipFill>
        <p:spPr bwMode="black">
          <a:xfrm>
            <a:off x="10377567" y="6224772"/>
            <a:ext cx="1515394" cy="324552"/>
          </a:xfrm>
          <a:prstGeom prst="rect">
            <a:avLst/>
          </a:prstGeom>
        </p:spPr>
      </p:pic>
    </p:spTree>
    <p:extLst>
      <p:ext uri="{BB962C8B-B14F-4D97-AF65-F5344CB8AC3E}">
        <p14:creationId xmlns:p14="http://schemas.microsoft.com/office/powerpoint/2010/main" val="38835717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6">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165062C-4CDE-462A-AEA2-C172EEF5A529}"/>
              </a:ext>
            </a:extLst>
          </p:cNvPr>
          <p:cNvPicPr>
            <a:picLocks noChangeAspect="1"/>
          </p:cNvPicPr>
          <p:nvPr/>
        </p:nvPicPr>
        <p:blipFill rotWithShape="1">
          <a:blip r:embed="rId3"/>
          <a:srcRect l="867"/>
          <a:stretch/>
        </p:blipFill>
        <p:spPr>
          <a:xfrm>
            <a:off x="284519" y="303767"/>
            <a:ext cx="11736031" cy="6422478"/>
          </a:xfrm>
          <a:prstGeom prst="rect">
            <a:avLst/>
          </a:prstGeom>
        </p:spPr>
      </p:pic>
    </p:spTree>
    <p:extLst>
      <p:ext uri="{BB962C8B-B14F-4D97-AF65-F5344CB8AC3E}">
        <p14:creationId xmlns:p14="http://schemas.microsoft.com/office/powerpoint/2010/main" val="20584622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947747A-6310-49F0-80D8-864515B079C3}"/>
              </a:ext>
            </a:extLst>
          </p:cNvPr>
          <p:cNvPicPr>
            <a:picLocks noChangeAspect="1"/>
          </p:cNvPicPr>
          <p:nvPr/>
        </p:nvPicPr>
        <p:blipFill rotWithShape="1">
          <a:blip r:embed="rId3"/>
          <a:srcRect t="2402"/>
          <a:stretch/>
        </p:blipFill>
        <p:spPr>
          <a:xfrm>
            <a:off x="149957" y="361950"/>
            <a:ext cx="11892085" cy="6267450"/>
          </a:xfrm>
          <a:prstGeom prst="rect">
            <a:avLst/>
          </a:prstGeom>
        </p:spPr>
      </p:pic>
    </p:spTree>
    <p:extLst>
      <p:ext uri="{BB962C8B-B14F-4D97-AF65-F5344CB8AC3E}">
        <p14:creationId xmlns:p14="http://schemas.microsoft.com/office/powerpoint/2010/main" val="12582289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135A25-99B4-47BC-AB79-CE92038E6529}"/>
              </a:ext>
            </a:extLst>
          </p:cNvPr>
          <p:cNvPicPr>
            <a:picLocks noChangeAspect="1"/>
          </p:cNvPicPr>
          <p:nvPr/>
        </p:nvPicPr>
        <p:blipFill>
          <a:blip r:embed="rId2"/>
          <a:stretch>
            <a:fillRect/>
          </a:stretch>
        </p:blipFill>
        <p:spPr>
          <a:xfrm>
            <a:off x="739776" y="0"/>
            <a:ext cx="9671050" cy="6380126"/>
          </a:xfrm>
          <a:prstGeom prst="rect">
            <a:avLst/>
          </a:prstGeom>
        </p:spPr>
      </p:pic>
      <p:sp>
        <p:nvSpPr>
          <p:cNvPr id="4" name="TextBox 3">
            <a:extLst>
              <a:ext uri="{FF2B5EF4-FFF2-40B4-BE49-F238E27FC236}">
                <a16:creationId xmlns:a16="http://schemas.microsoft.com/office/drawing/2014/main" id="{1987B618-63EC-46BF-9793-1D06DC65DF31}"/>
              </a:ext>
            </a:extLst>
          </p:cNvPr>
          <p:cNvSpPr txBox="1"/>
          <p:nvPr/>
        </p:nvSpPr>
        <p:spPr>
          <a:xfrm>
            <a:off x="1714499" y="6488668"/>
            <a:ext cx="9515475" cy="369332"/>
          </a:xfrm>
          <a:prstGeom prst="rect">
            <a:avLst/>
          </a:prstGeom>
          <a:noFill/>
        </p:spPr>
        <p:txBody>
          <a:bodyPr wrap="square">
            <a:spAutoFit/>
          </a:bodyPr>
          <a:lstStyle/>
          <a:p>
            <a:r>
              <a:rPr lang="en-US" dirty="0">
                <a:hlinkClick r:id="rId3"/>
              </a:rPr>
              <a:t>https://docs.microsoft.com/en-us/azure/architecture/guide/design-principles/</a:t>
            </a:r>
            <a:r>
              <a:rPr lang="en-US" dirty="0"/>
              <a:t> </a:t>
            </a:r>
          </a:p>
        </p:txBody>
      </p:sp>
    </p:spTree>
    <p:extLst>
      <p:ext uri="{BB962C8B-B14F-4D97-AF65-F5344CB8AC3E}">
        <p14:creationId xmlns:p14="http://schemas.microsoft.com/office/powerpoint/2010/main" val="2930100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C3FF93-6628-4989-AB05-43355F28BF1C}"/>
              </a:ext>
            </a:extLst>
          </p:cNvPr>
          <p:cNvSpPr>
            <a:spLocks noGrp="1"/>
          </p:cNvSpPr>
          <p:nvPr>
            <p:ph type="title"/>
          </p:nvPr>
        </p:nvSpPr>
        <p:spPr>
          <a:xfrm>
            <a:off x="302195" y="1105277"/>
            <a:ext cx="5736140" cy="45719"/>
          </a:xfrm>
        </p:spPr>
        <p:txBody>
          <a:bodyPr>
            <a:noAutofit/>
          </a:bodyPr>
          <a:lstStyle/>
          <a:p>
            <a:r>
              <a:rPr lang="en-US" dirty="0">
                <a:solidFill>
                  <a:schemeClr val="bg1"/>
                </a:solidFill>
                <a:latin typeface="Ubuntu" panose="020B0504030602030204" pitchFamily="34" charset="0"/>
                <a:cs typeface="Segoe UI" panose="020B0502040204020203" pitchFamily="34" charset="0"/>
              </a:rPr>
              <a:t>Security</a:t>
            </a:r>
            <a:br>
              <a:rPr lang="en-US" dirty="0">
                <a:solidFill>
                  <a:schemeClr val="bg1"/>
                </a:solidFill>
                <a:latin typeface="Ubuntu" panose="020B0504030602030204" pitchFamily="34" charset="0"/>
                <a:cs typeface="Segoe UI" panose="020B0502040204020203" pitchFamily="34" charset="0"/>
              </a:rPr>
            </a:br>
            <a:br>
              <a:rPr lang="en-US" dirty="0">
                <a:solidFill>
                  <a:schemeClr val="bg1"/>
                </a:solidFill>
                <a:latin typeface="Ubuntu" panose="020B0504030602030204" pitchFamily="34" charset="0"/>
                <a:cs typeface="Segoe UI" panose="020B0502040204020203" pitchFamily="34" charset="0"/>
              </a:rPr>
            </a:br>
            <a:endParaRPr lang="en-US" dirty="0">
              <a:solidFill>
                <a:schemeClr val="bg1"/>
              </a:solidFill>
              <a:latin typeface="Ubuntu" panose="020B0504030602030204" pitchFamily="34" charset="0"/>
            </a:endParaRPr>
          </a:p>
        </p:txBody>
      </p:sp>
      <p:sp>
        <p:nvSpPr>
          <p:cNvPr id="33" name="TextBox 32">
            <a:extLst>
              <a:ext uri="{FF2B5EF4-FFF2-40B4-BE49-F238E27FC236}">
                <a16:creationId xmlns:a16="http://schemas.microsoft.com/office/drawing/2014/main" id="{A751E232-E8E7-4559-956F-186ABC9A5F91}"/>
              </a:ext>
            </a:extLst>
          </p:cNvPr>
          <p:cNvSpPr txBox="1"/>
          <p:nvPr/>
        </p:nvSpPr>
        <p:spPr>
          <a:xfrm>
            <a:off x="302195" y="1182169"/>
            <a:ext cx="9979409" cy="3570208"/>
          </a:xfrm>
          <a:prstGeom prst="rect">
            <a:avLst/>
          </a:prstGeom>
          <a:noFill/>
        </p:spPr>
        <p:txBody>
          <a:bodyPr wrap="square">
            <a:spAutoFit/>
          </a:bodyPr>
          <a:lstStyle/>
          <a:p>
            <a:pPr marL="514350" indent="-514350">
              <a:spcBef>
                <a:spcPts val="600"/>
              </a:spcBef>
              <a:buFont typeface="+mj-lt"/>
              <a:buAutoNum type="arabicPeriod"/>
            </a:pPr>
            <a:r>
              <a:rPr lang="en-US" sz="2800" dirty="0">
                <a:solidFill>
                  <a:schemeClr val="bg1"/>
                </a:solidFill>
                <a:latin typeface="Ubuntu" panose="020B0504030602030204" pitchFamily="34" charset="0"/>
                <a:cs typeface="Segoe UI" panose="020B0502040204020203" pitchFamily="34" charset="0"/>
              </a:rPr>
              <a:t>Zero Trust model</a:t>
            </a:r>
          </a:p>
          <a:p>
            <a:pPr marL="514350" indent="-514350">
              <a:spcBef>
                <a:spcPts val="600"/>
              </a:spcBef>
              <a:buFont typeface="+mj-lt"/>
              <a:buAutoNum type="arabicPeriod"/>
            </a:pPr>
            <a:r>
              <a:rPr lang="en-US" sz="2800" dirty="0">
                <a:solidFill>
                  <a:schemeClr val="bg1"/>
                </a:solidFill>
                <a:latin typeface="Ubuntu" panose="020B0504030602030204" pitchFamily="34" charset="0"/>
                <a:cs typeface="Segoe UI" panose="020B0502040204020203" pitchFamily="34" charset="0"/>
              </a:rPr>
              <a:t>Identity and access management - SSO, MFA</a:t>
            </a:r>
          </a:p>
          <a:p>
            <a:pPr marL="514350" indent="-514350" algn="l">
              <a:spcBef>
                <a:spcPts val="600"/>
              </a:spcBef>
              <a:buFont typeface="+mj-lt"/>
              <a:buAutoNum type="arabicPeriod"/>
            </a:pPr>
            <a:r>
              <a:rPr lang="en-US" sz="2800" dirty="0">
                <a:solidFill>
                  <a:schemeClr val="bg1"/>
                </a:solidFill>
                <a:latin typeface="Ubuntu" panose="020B0504030602030204" pitchFamily="34" charset="0"/>
                <a:cs typeface="Segoe UI" panose="020B0502040204020203" pitchFamily="34" charset="0"/>
              </a:rPr>
              <a:t>Infra protection – RBAC, PIM, SP, Managed Identities </a:t>
            </a:r>
          </a:p>
          <a:p>
            <a:pPr marL="514350" indent="-514350" algn="l">
              <a:spcBef>
                <a:spcPts val="600"/>
              </a:spcBef>
              <a:buFont typeface="+mj-lt"/>
              <a:buAutoNum type="arabicPeriod"/>
            </a:pPr>
            <a:r>
              <a:rPr lang="en-US" sz="2800" dirty="0">
                <a:solidFill>
                  <a:schemeClr val="bg1"/>
                </a:solidFill>
                <a:latin typeface="Ubuntu" panose="020B0504030602030204" pitchFamily="34" charset="0"/>
                <a:cs typeface="Segoe UI" panose="020B0502040204020203" pitchFamily="34" charset="0"/>
              </a:rPr>
              <a:t>App security</a:t>
            </a:r>
          </a:p>
          <a:p>
            <a:pPr marL="514350" indent="-514350" algn="l">
              <a:spcBef>
                <a:spcPts val="600"/>
              </a:spcBef>
              <a:buFont typeface="+mj-lt"/>
              <a:buAutoNum type="arabicPeriod"/>
            </a:pPr>
            <a:r>
              <a:rPr lang="en-US" sz="2800" dirty="0">
                <a:solidFill>
                  <a:schemeClr val="bg1"/>
                </a:solidFill>
                <a:latin typeface="Ubuntu" panose="020B0504030602030204" pitchFamily="34" charset="0"/>
                <a:cs typeface="Segoe UI" panose="020B0502040204020203" pitchFamily="34" charset="0"/>
              </a:rPr>
              <a:t>Data encryption and sovereignty</a:t>
            </a:r>
          </a:p>
          <a:p>
            <a:pPr marL="514350" indent="-514350" algn="l">
              <a:spcBef>
                <a:spcPts val="600"/>
              </a:spcBef>
              <a:buFont typeface="+mj-lt"/>
              <a:buAutoNum type="arabicPeriod"/>
            </a:pPr>
            <a:r>
              <a:rPr lang="en-US" sz="2800" dirty="0">
                <a:solidFill>
                  <a:schemeClr val="bg1"/>
                </a:solidFill>
                <a:latin typeface="Ubuntu" panose="020B0504030602030204" pitchFamily="34" charset="0"/>
                <a:cs typeface="Segoe UI" panose="020B0502040204020203" pitchFamily="34" charset="0"/>
              </a:rPr>
              <a:t>Network Security </a:t>
            </a:r>
          </a:p>
          <a:p>
            <a:pPr marL="514350" indent="-514350" algn="l">
              <a:spcBef>
                <a:spcPts val="600"/>
              </a:spcBef>
              <a:buFont typeface="+mj-lt"/>
              <a:buAutoNum type="arabicPeriod"/>
            </a:pPr>
            <a:r>
              <a:rPr lang="en-US" sz="2800" dirty="0">
                <a:solidFill>
                  <a:schemeClr val="bg1"/>
                </a:solidFill>
                <a:latin typeface="Ubuntu" panose="020B0504030602030204" pitchFamily="34" charset="0"/>
                <a:cs typeface="Segoe UI" panose="020B0502040204020203" pitchFamily="34" charset="0"/>
              </a:rPr>
              <a:t>Application Security</a:t>
            </a:r>
          </a:p>
        </p:txBody>
      </p:sp>
      <p:sp>
        <p:nvSpPr>
          <p:cNvPr id="2" name="Oval 1">
            <a:extLst>
              <a:ext uri="{FF2B5EF4-FFF2-40B4-BE49-F238E27FC236}">
                <a16:creationId xmlns:a16="http://schemas.microsoft.com/office/drawing/2014/main" id="{CFCE4997-7C60-484C-88E2-D643072D66A9}"/>
              </a:ext>
            </a:extLst>
          </p:cNvPr>
          <p:cNvSpPr/>
          <p:nvPr/>
        </p:nvSpPr>
        <p:spPr bwMode="auto">
          <a:xfrm>
            <a:off x="10339649" y="196199"/>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E7545A31-C9E8-4D88-AAD0-100ECC107DD9}"/>
              </a:ext>
            </a:extLst>
          </p:cNvPr>
          <p:cNvPicPr>
            <a:picLocks noChangeAspect="1"/>
          </p:cNvPicPr>
          <p:nvPr/>
        </p:nvPicPr>
        <p:blipFill>
          <a:blip r:embed="rId3"/>
          <a:stretch>
            <a:fillRect/>
          </a:stretch>
        </p:blipFill>
        <p:spPr>
          <a:xfrm>
            <a:off x="10834090" y="538053"/>
            <a:ext cx="672467" cy="1134448"/>
          </a:xfrm>
          <a:prstGeom prst="rect">
            <a:avLst/>
          </a:prstGeom>
        </p:spPr>
      </p:pic>
      <p:pic>
        <p:nvPicPr>
          <p:cNvPr id="1026" name="Picture 2" descr="Illustration of how cloud providers and customers share security responsibilities under different types of compute service implementation: on-premises, infrastructure as a service, platform as a service, and software as a service.">
            <a:extLst>
              <a:ext uri="{FF2B5EF4-FFF2-40B4-BE49-F238E27FC236}">
                <a16:creationId xmlns:a16="http://schemas.microsoft.com/office/drawing/2014/main" id="{390D36BE-E3D5-4E72-8B6D-BD39C09FB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3859" y="3087376"/>
            <a:ext cx="2715490" cy="3392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353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noFill/>
        </p:spPr>
        <p:txBody>
          <a:bodyPr/>
          <a:lstStyle/>
          <a:p>
            <a:r>
              <a:rPr lang="en-US" sz="4000" dirty="0">
                <a:solidFill>
                  <a:srgbClr val="0078D4"/>
                </a:solidFill>
                <a:latin typeface="Segoe UI Semibold" panose="020B0702040204020203" pitchFamily="34" charset="0"/>
                <a:cs typeface="Segoe UI Semibold" panose="020B0702040204020203" pitchFamily="34" charset="0"/>
              </a:rPr>
              <a:t>Azure Advisor – Security - Demo</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27239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43161FD-7E86-4590-9464-E4CFFB8DCC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5"/>
          <a:stretch>
            <a:fillRect/>
          </a:stretch>
        </p:blipFill>
        <p:spPr>
          <a:xfrm>
            <a:off x="6762750" y="1171575"/>
            <a:ext cx="5429250" cy="4514850"/>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78D4"/>
                </a:solidFill>
                <a:latin typeface="Segoe UI Semibold"/>
                <a:cs typeface="Segoe UI Semibold"/>
              </a:rPr>
              <a:t>Assessment - Demo</a:t>
            </a:r>
            <a:endParaRPr lang="en-US" dirty="0">
              <a:solidFill>
                <a:srgbClr val="0078D4"/>
              </a:solidFill>
              <a:latin typeface="Segoe UI Semibold" panose="020B0702040204020203" pitchFamily="34" charset="0"/>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p:cNvSpPr>
          <p:nvPr/>
        </p:nvSpPr>
        <p:spPr>
          <a:xfrm>
            <a:off x="890560" y="1858955"/>
            <a:ext cx="6402606" cy="73933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latin typeface="Segoe UI "/>
              </a:rPr>
              <a:t>Microsoft Azure </a:t>
            </a:r>
          </a:p>
          <a:p>
            <a:pPr marL="0" indent="0">
              <a:buNone/>
            </a:pPr>
            <a:r>
              <a:rPr lang="en-US" sz="4000" b="1">
                <a:latin typeface="Segoe UI "/>
              </a:rPr>
              <a:t>Well-Architected Review</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718679"/>
            <a:ext cx="5872190" cy="313932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dirty="0">
              <a:solidFill>
                <a:srgbClr val="171717"/>
              </a:solidFill>
              <a:latin typeface="Segoe UI" panose="020B0502040204020203" pitchFamily="34" charset="0"/>
              <a:hlinkClick r:id="rId6">
                <a:extLst>
                  <a:ext uri="{A12FA001-AC4F-418D-AE19-62706E023703}">
                    <ahyp:hlinkClr xmlns:ahyp="http://schemas.microsoft.com/office/drawing/2018/hyperlinkcolor" val="tx"/>
                  </a:ext>
                </a:extLst>
              </a:hlinkClick>
            </a:endParaRPr>
          </a:p>
          <a:p>
            <a:pPr marL="0" indent="0">
              <a:buNone/>
            </a:pPr>
            <a:endParaRPr lang="en-US" sz="1200" dirty="0">
              <a:solidFill>
                <a:srgbClr val="171717"/>
              </a:solidFill>
              <a:latin typeface="Segoe UI" panose="020B0502040204020203" pitchFamily="34" charset="0"/>
              <a:hlinkClick r:id="rId6">
                <a:extLst>
                  <a:ext uri="{A12FA001-AC4F-418D-AE19-62706E023703}">
                    <ahyp:hlinkClr xmlns:ahyp="http://schemas.microsoft.com/office/drawing/2018/hyperlinkcolor" val="tx"/>
                  </a:ext>
                </a:extLst>
              </a:hlinkClick>
            </a:endParaRPr>
          </a:p>
          <a:p>
            <a:pPr marL="0" indent="0">
              <a:buNone/>
            </a:pPr>
            <a:r>
              <a:rPr lang="en-US" dirty="0">
                <a:hlinkClick r:id="rId7"/>
              </a:rPr>
              <a:t>https://aka.ms/architecture/review</a:t>
            </a:r>
            <a:endParaRPr lang="en-US" dirty="0">
              <a:cs typeface="Calibri"/>
              <a:hlinkClick r:id="rId7"/>
            </a:endParaRPr>
          </a:p>
          <a:p>
            <a:pPr marL="0" indent="0">
              <a:buNone/>
            </a:pPr>
            <a:endParaRPr lang="en-US" dirty="0">
              <a:cs typeface="Calibri"/>
            </a:endParaRPr>
          </a:p>
        </p:txBody>
      </p:sp>
    </p:spTree>
    <p:extLst>
      <p:ext uri="{BB962C8B-B14F-4D97-AF65-F5344CB8AC3E}">
        <p14:creationId xmlns:p14="http://schemas.microsoft.com/office/powerpoint/2010/main" val="1929931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b="1">
                <a:solidFill>
                  <a:schemeClr val="bg1"/>
                </a:solidFill>
                <a:latin typeface="Segoe UI Semibold" panose="020B0702040204020203" pitchFamily="34" charset="0"/>
                <a:cs typeface="Segoe UI Semibold" panose="020B0702040204020203" pitchFamily="34" charset="0"/>
              </a:rPr>
              <a:t>Best practices to drive workload quality</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2" y="6121825"/>
            <a:ext cx="4150076" cy="369332"/>
          </a:xfrm>
          <a:prstGeom prst="rect">
            <a:avLst/>
          </a:prstGeom>
          <a:noFill/>
        </p:spPr>
        <p:txBody>
          <a:bodyPr wrap="square"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3"/>
              </a:rPr>
              <a:t>https://aka.ms/</a:t>
            </a:r>
            <a:r>
              <a:rPr lang="en-US">
                <a:gradFill>
                  <a:gsLst>
                    <a:gs pos="2917">
                      <a:srgbClr val="50E6FF"/>
                    </a:gs>
                    <a:gs pos="30000">
                      <a:srgbClr val="50E6FF"/>
                    </a:gs>
                  </a:gsLst>
                  <a:lin ang="5400000" scaled="0"/>
                </a:gradFill>
                <a:latin typeface="Segoe UI"/>
                <a:hlinkClick r:id="rId3"/>
              </a:rPr>
              <a:t>architecture/framework</a:t>
            </a:r>
            <a:endParaRPr lang="en-US">
              <a:gradFill>
                <a:gsLst>
                  <a:gs pos="2917">
                    <a:srgbClr val="50E6FF"/>
                  </a:gs>
                  <a:gs pos="30000">
                    <a:srgbClr val="50E6FF"/>
                  </a:gs>
                </a:gsLst>
                <a:lin ang="5400000" scaled="0"/>
              </a:gradFill>
              <a:latin typeface="Segoe UI"/>
            </a:endParaRPr>
          </a:p>
        </p:txBody>
      </p:sp>
      <p:graphicFrame>
        <p:nvGraphicFramePr>
          <p:cNvPr id="2" name="Table 3">
            <a:extLst>
              <a:ext uri="{FF2B5EF4-FFF2-40B4-BE49-F238E27FC236}">
                <a16:creationId xmlns:a16="http://schemas.microsoft.com/office/drawing/2014/main" id="{AEF783CE-2F84-4F11-8C6C-EB897912E490}"/>
              </a:ext>
            </a:extLst>
          </p:cNvPr>
          <p:cNvGraphicFramePr>
            <a:graphicFrameLocks noGrp="1"/>
          </p:cNvGraphicFramePr>
          <p:nvPr>
            <p:extLst>
              <p:ext uri="{D42A27DB-BD31-4B8C-83A1-F6EECF244321}">
                <p14:modId xmlns:p14="http://schemas.microsoft.com/office/powerpoint/2010/main" val="3475811225"/>
              </p:ext>
            </p:extLst>
          </p:nvPr>
        </p:nvGraphicFramePr>
        <p:xfrm>
          <a:off x="586740" y="1691577"/>
          <a:ext cx="11018520" cy="64008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algn="ctr"/>
                      <a:r>
                        <a:rPr lang="en-US">
                          <a:solidFill>
                            <a:schemeClr val="bg1"/>
                          </a:solidFill>
                          <a:latin typeface="Segoe UI" panose="020B0502040204020203" pitchFamily="34" charset="0"/>
                          <a:cs typeface="Segoe UI" panose="020B0502040204020203" pitchFamily="34" charset="0"/>
                        </a:rPr>
                        <a:t>Cost</a:t>
                      </a:r>
                    </a:p>
                    <a:p>
                      <a:pPr algn="ctr"/>
                      <a:r>
                        <a:rPr lang="en-US">
                          <a:solidFill>
                            <a:schemeClr val="bg1"/>
                          </a:solidFill>
                          <a:latin typeface="Segoe UI" panose="020B0502040204020203" pitchFamily="34" charset="0"/>
                          <a:cs typeface="Segoe UI" panose="020B0502040204020203" pitchFamily="34" charset="0"/>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4" name="Oval 3">
            <a:extLst>
              <a:ext uri="{FF2B5EF4-FFF2-40B4-BE49-F238E27FC236}">
                <a16:creationId xmlns:a16="http://schemas.microsoft.com/office/drawing/2014/main" id="{107696BF-D659-4AA8-BF73-F348F83A5022}"/>
              </a:ext>
            </a:extLst>
          </p:cNvPr>
          <p:cNvSpPr/>
          <p:nvPr/>
        </p:nvSpPr>
        <p:spPr bwMode="auto">
          <a:xfrm>
            <a:off x="1061174" y="2361584"/>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 name="Oval 4">
            <a:extLst>
              <a:ext uri="{FF2B5EF4-FFF2-40B4-BE49-F238E27FC236}">
                <a16:creationId xmlns:a16="http://schemas.microsoft.com/office/drawing/2014/main" id="{BF68948D-6B67-478F-8C6F-7B118678DDDB}"/>
              </a:ext>
            </a:extLst>
          </p:cNvPr>
          <p:cNvSpPr/>
          <p:nvPr/>
        </p:nvSpPr>
        <p:spPr bwMode="auto">
          <a:xfrm>
            <a:off x="3275120" y="2366993"/>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Oval 7">
            <a:extLst>
              <a:ext uri="{FF2B5EF4-FFF2-40B4-BE49-F238E27FC236}">
                <a16:creationId xmlns:a16="http://schemas.microsoft.com/office/drawing/2014/main" id="{FDC706F9-6F44-4BEE-B4D2-B4FEBAD5B75F}"/>
              </a:ext>
            </a:extLst>
          </p:cNvPr>
          <p:cNvSpPr/>
          <p:nvPr/>
        </p:nvSpPr>
        <p:spPr bwMode="auto">
          <a:xfrm>
            <a:off x="5489066"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Oval 8">
            <a:extLst>
              <a:ext uri="{FF2B5EF4-FFF2-40B4-BE49-F238E27FC236}">
                <a16:creationId xmlns:a16="http://schemas.microsoft.com/office/drawing/2014/main" id="{372F5C69-C98D-441A-89F6-ECCE57A05507}"/>
              </a:ext>
            </a:extLst>
          </p:cNvPr>
          <p:cNvSpPr/>
          <p:nvPr/>
        </p:nvSpPr>
        <p:spPr bwMode="auto">
          <a:xfrm>
            <a:off x="7712251" y="2361584"/>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613C9744-E67F-4F3D-8C34-6A47A3AE41B7}"/>
              </a:ext>
            </a:extLst>
          </p:cNvPr>
          <p:cNvSpPr/>
          <p:nvPr/>
        </p:nvSpPr>
        <p:spPr bwMode="auto">
          <a:xfrm>
            <a:off x="9916958"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A6832A6F-4930-409A-88DE-57F8E9AF47D8}"/>
              </a:ext>
            </a:extLst>
          </p:cNvPr>
          <p:cNvPicPr>
            <a:picLocks noChangeAspect="1"/>
          </p:cNvPicPr>
          <p:nvPr/>
        </p:nvPicPr>
        <p:blipFill>
          <a:blip r:embed="rId4"/>
          <a:stretch>
            <a:fillRect/>
          </a:stretch>
        </p:blipFill>
        <p:spPr>
          <a:xfrm>
            <a:off x="1461394" y="2727344"/>
            <a:ext cx="479720" cy="548640"/>
          </a:xfrm>
          <a:prstGeom prst="rect">
            <a:avLst/>
          </a:prstGeom>
        </p:spPr>
      </p:pic>
      <p:pic>
        <p:nvPicPr>
          <p:cNvPr id="12" name="Picture 11">
            <a:extLst>
              <a:ext uri="{FF2B5EF4-FFF2-40B4-BE49-F238E27FC236}">
                <a16:creationId xmlns:a16="http://schemas.microsoft.com/office/drawing/2014/main" id="{C2A243E4-A536-41C6-B610-ECB56DC652E8}"/>
              </a:ext>
            </a:extLst>
          </p:cNvPr>
          <p:cNvPicPr>
            <a:picLocks noChangeAspect="1"/>
          </p:cNvPicPr>
          <p:nvPr/>
        </p:nvPicPr>
        <p:blipFill>
          <a:blip r:embed="rId5"/>
          <a:stretch>
            <a:fillRect/>
          </a:stretch>
        </p:blipFill>
        <p:spPr>
          <a:xfrm>
            <a:off x="3595160" y="2687033"/>
            <a:ext cx="640080" cy="640080"/>
          </a:xfrm>
          <a:prstGeom prst="rect">
            <a:avLst/>
          </a:prstGeom>
        </p:spPr>
      </p:pic>
      <p:pic>
        <p:nvPicPr>
          <p:cNvPr id="13" name="Picture 12">
            <a:extLst>
              <a:ext uri="{FF2B5EF4-FFF2-40B4-BE49-F238E27FC236}">
                <a16:creationId xmlns:a16="http://schemas.microsoft.com/office/drawing/2014/main" id="{7C70D69F-7206-4075-9624-688B6D2858B3}"/>
              </a:ext>
            </a:extLst>
          </p:cNvPr>
          <p:cNvPicPr>
            <a:picLocks noChangeAspect="1"/>
          </p:cNvPicPr>
          <p:nvPr/>
        </p:nvPicPr>
        <p:blipFill>
          <a:blip r:embed="rId6"/>
          <a:stretch>
            <a:fillRect/>
          </a:stretch>
        </p:blipFill>
        <p:spPr>
          <a:xfrm>
            <a:off x="10313125" y="2601102"/>
            <a:ext cx="487826" cy="822960"/>
          </a:xfrm>
          <a:prstGeom prst="rect">
            <a:avLst/>
          </a:prstGeom>
        </p:spPr>
      </p:pic>
      <p:pic>
        <p:nvPicPr>
          <p:cNvPr id="15" name="Picture 14">
            <a:extLst>
              <a:ext uri="{FF2B5EF4-FFF2-40B4-BE49-F238E27FC236}">
                <a16:creationId xmlns:a16="http://schemas.microsoft.com/office/drawing/2014/main" id="{9D975E5D-3DC1-48A8-ABB4-CFC6904CC1B7}"/>
              </a:ext>
            </a:extLst>
          </p:cNvPr>
          <p:cNvPicPr>
            <a:picLocks noChangeAspect="1"/>
          </p:cNvPicPr>
          <p:nvPr/>
        </p:nvPicPr>
        <p:blipFill>
          <a:blip r:embed="rId7"/>
          <a:stretch>
            <a:fillRect/>
          </a:stretch>
        </p:blipFill>
        <p:spPr>
          <a:xfrm>
            <a:off x="5799199" y="2738262"/>
            <a:ext cx="659895" cy="548640"/>
          </a:xfrm>
          <a:prstGeom prst="rect">
            <a:avLst/>
          </a:prstGeom>
        </p:spPr>
      </p:pic>
      <p:graphicFrame>
        <p:nvGraphicFramePr>
          <p:cNvPr id="21" name="Table 3">
            <a:extLst>
              <a:ext uri="{FF2B5EF4-FFF2-40B4-BE49-F238E27FC236}">
                <a16:creationId xmlns:a16="http://schemas.microsoft.com/office/drawing/2014/main" id="{E228D422-ECA7-413E-AA63-4588C19E2215}"/>
              </a:ext>
            </a:extLst>
          </p:cNvPr>
          <p:cNvGraphicFramePr>
            <a:graphicFrameLocks noGrp="1"/>
          </p:cNvGraphicFramePr>
          <p:nvPr>
            <p:extLst>
              <p:ext uri="{D42A27DB-BD31-4B8C-83A1-F6EECF244321}">
                <p14:modId xmlns:p14="http://schemas.microsoft.com/office/powerpoint/2010/main" val="3121576287"/>
              </p:ext>
            </p:extLst>
          </p:nvPr>
        </p:nvGraphicFramePr>
        <p:xfrm>
          <a:off x="706089" y="3961784"/>
          <a:ext cx="11018520" cy="252984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Azure Hybrid Benefit</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Reserve Instances</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Shutdown</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Resize</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Move to PAAS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dirty="0">
                          <a:solidFill>
                            <a:schemeClr val="bg1"/>
                          </a:solidFill>
                          <a:latin typeface="Segoe UI" panose="020B0502040204020203" pitchFamily="34" charset="0"/>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dirty="0">
                          <a:solidFill>
                            <a:schemeClr val="bg1"/>
                          </a:solidFill>
                          <a:latin typeface="Segoe UI" panose="020B0502040204020203" pitchFamily="34" charset="0"/>
                          <a:cs typeface="Segoe UI" panose="020B0502040204020203" pitchFamily="34" charset="0"/>
                        </a:rPr>
                        <a:t>Deployment</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Monitor</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Processes and cadence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Design for scaling</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Monitor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Define requirements</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Test with simulations and forced failovers</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Deploy consistently</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Monitor health</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Respond to failure and disaster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Identity and access management</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Infra protection</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App security</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Data encryption and sovereignty</a:t>
                      </a:r>
                    </a:p>
                    <a:p>
                      <a:pPr marL="285750" indent="-285750" algn="l">
                        <a:buFont typeface="Wingdings" panose="05000000000000000000" pitchFamily="2" charset="2"/>
                        <a:buChar char="ü"/>
                      </a:pPr>
                      <a:r>
                        <a:rPr lang="en-US" sz="1600" dirty="0">
                          <a:solidFill>
                            <a:schemeClr val="bg1"/>
                          </a:solidFill>
                          <a:latin typeface="Segoe UI" panose="020B0502040204020203" pitchFamily="34" charset="0"/>
                          <a:cs typeface="Segoe UI" panose="020B0502040204020203" pitchFamily="34" charset="0"/>
                        </a:rPr>
                        <a:t>Security operations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16" name="Graphic 3" descr="Blockchain">
            <a:extLst>
              <a:ext uri="{FF2B5EF4-FFF2-40B4-BE49-F238E27FC236}">
                <a16:creationId xmlns:a16="http://schemas.microsoft.com/office/drawing/2014/main" id="{C6484450-32DB-4F8D-AEB5-F86831E86B14}"/>
              </a:ext>
            </a:extLst>
          </p:cNvPr>
          <p:cNvGrpSpPr/>
          <p:nvPr/>
        </p:nvGrpSpPr>
        <p:grpSpPr>
          <a:xfrm>
            <a:off x="7895131" y="2509662"/>
            <a:ext cx="914400" cy="914400"/>
            <a:chOff x="7885892" y="2434298"/>
            <a:chExt cx="914400" cy="914400"/>
          </a:xfrm>
        </p:grpSpPr>
        <p:sp>
          <p:nvSpPr>
            <p:cNvPr id="18" name="Freeform: Shape 17">
              <a:extLst>
                <a:ext uri="{FF2B5EF4-FFF2-40B4-BE49-F238E27FC236}">
                  <a16:creationId xmlns:a16="http://schemas.microsoft.com/office/drawing/2014/main" id="{A90440F3-DC61-4439-923C-A51B70DAA6BB}"/>
                </a:ext>
              </a:extLst>
            </p:cNvPr>
            <p:cNvSpPr/>
            <p:nvPr/>
          </p:nvSpPr>
          <p:spPr>
            <a:xfrm>
              <a:off x="7952567" y="3022695"/>
              <a:ext cx="143160" cy="249802"/>
            </a:xfrm>
            <a:custGeom>
              <a:avLst/>
              <a:gdLst>
                <a:gd name="connsiteX0" fmla="*/ 0 w 143160"/>
                <a:gd name="connsiteY0" fmla="*/ 15250 h 249802"/>
                <a:gd name="connsiteX1" fmla="*/ 0 w 143160"/>
                <a:gd name="connsiteY1" fmla="*/ 163030 h 249802"/>
                <a:gd name="connsiteX2" fmla="*/ 143161 w 143160"/>
                <a:gd name="connsiteY2" fmla="*/ 249803 h 249802"/>
                <a:gd name="connsiteX3" fmla="*/ 143161 w 143160"/>
                <a:gd name="connsiteY3" fmla="*/ 86735 h 249802"/>
                <a:gd name="connsiteX4" fmla="*/ 0 w 143160"/>
                <a:gd name="connsiteY4" fmla="*/ 0 h 249802"/>
                <a:gd name="connsiteX5" fmla="*/ 0 w 143160"/>
                <a:gd name="connsiteY5" fmla="*/ 1525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60" h="249802">
                  <a:moveTo>
                    <a:pt x="0" y="15250"/>
                  </a:moveTo>
                  <a:lnTo>
                    <a:pt x="0" y="163030"/>
                  </a:lnTo>
                  <a:lnTo>
                    <a:pt x="143161" y="249803"/>
                  </a:lnTo>
                  <a:lnTo>
                    <a:pt x="143161" y="86735"/>
                  </a:lnTo>
                  <a:lnTo>
                    <a:pt x="0" y="0"/>
                  </a:lnTo>
                  <a:lnTo>
                    <a:pt x="0" y="15250"/>
                  </a:lnTo>
                  <a:close/>
                </a:path>
              </a:pathLst>
            </a:custGeom>
            <a:solidFill>
              <a:srgbClr val="4BE8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3013636-F5B6-459E-86FD-9ABE3434CE53}"/>
                </a:ext>
              </a:extLst>
            </p:cNvPr>
            <p:cNvSpPr/>
            <p:nvPr/>
          </p:nvSpPr>
          <p:spPr>
            <a:xfrm>
              <a:off x="8590456" y="3022609"/>
              <a:ext cx="143160" cy="249888"/>
            </a:xfrm>
            <a:custGeom>
              <a:avLst/>
              <a:gdLst>
                <a:gd name="connsiteX0" fmla="*/ 0 w 143160"/>
                <a:gd name="connsiteY0" fmla="*/ 249888 h 249888"/>
                <a:gd name="connsiteX1" fmla="*/ 143161 w 143160"/>
                <a:gd name="connsiteY1" fmla="*/ 163116 h 249888"/>
                <a:gd name="connsiteX2" fmla="*/ 143161 w 143160"/>
                <a:gd name="connsiteY2" fmla="*/ 0 h 249888"/>
                <a:gd name="connsiteX3" fmla="*/ 0 w 143160"/>
                <a:gd name="connsiteY3" fmla="*/ 86725 h 249888"/>
                <a:gd name="connsiteX4" fmla="*/ 0 w 143160"/>
                <a:gd name="connsiteY4" fmla="*/ 249888 h 2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60" h="249888">
                  <a:moveTo>
                    <a:pt x="0" y="249888"/>
                  </a:moveTo>
                  <a:lnTo>
                    <a:pt x="143161" y="163116"/>
                  </a:lnTo>
                  <a:lnTo>
                    <a:pt x="143161" y="0"/>
                  </a:lnTo>
                  <a:lnTo>
                    <a:pt x="0" y="86725"/>
                  </a:lnTo>
                  <a:lnTo>
                    <a:pt x="0" y="249888"/>
                  </a:lnTo>
                  <a:close/>
                </a:path>
              </a:pathLst>
            </a:custGeom>
            <a:solidFill>
              <a:srgbClr val="4BE8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5A063FB-749C-4A84-BB8F-67F8FD5297E8}"/>
                </a:ext>
              </a:extLst>
            </p:cNvPr>
            <p:cNvSpPr/>
            <p:nvPr/>
          </p:nvSpPr>
          <p:spPr>
            <a:xfrm>
              <a:off x="8190692" y="2615044"/>
              <a:ext cx="143160" cy="249783"/>
            </a:xfrm>
            <a:custGeom>
              <a:avLst/>
              <a:gdLst>
                <a:gd name="connsiteX0" fmla="*/ 39653 w 143160"/>
                <a:gd name="connsiteY0" fmla="*/ 99203 h 249783"/>
                <a:gd name="connsiteX1" fmla="*/ 56074 w 143160"/>
                <a:gd name="connsiteY1" fmla="*/ 95479 h 249783"/>
                <a:gd name="connsiteX2" fmla="*/ 94184 w 143160"/>
                <a:gd name="connsiteY2" fmla="*/ 133568 h 249783"/>
                <a:gd name="connsiteX3" fmla="*/ 72514 w 143160"/>
                <a:gd name="connsiteY3" fmla="*/ 167954 h 249783"/>
                <a:gd name="connsiteX4" fmla="*/ 36509 w 143160"/>
                <a:gd name="connsiteY4" fmla="*/ 185156 h 249783"/>
                <a:gd name="connsiteX5" fmla="*/ 143161 w 143160"/>
                <a:gd name="connsiteY5" fmla="*/ 249784 h 249783"/>
                <a:gd name="connsiteX6" fmla="*/ 143161 w 143160"/>
                <a:gd name="connsiteY6" fmla="*/ 86725 h 249783"/>
                <a:gd name="connsiteX7" fmla="*/ 0 w 143160"/>
                <a:gd name="connsiteY7" fmla="*/ 0 h 249783"/>
                <a:gd name="connsiteX8" fmla="*/ 0 w 143160"/>
                <a:gd name="connsiteY8" fmla="*/ 118110 h 2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783">
                  <a:moveTo>
                    <a:pt x="39653" y="99203"/>
                  </a:moveTo>
                  <a:cubicBezTo>
                    <a:pt x="44775" y="96738"/>
                    <a:pt x="50389" y="95464"/>
                    <a:pt x="56074" y="95479"/>
                  </a:cubicBezTo>
                  <a:cubicBezTo>
                    <a:pt x="77115" y="95473"/>
                    <a:pt x="94178" y="112525"/>
                    <a:pt x="94184" y="133568"/>
                  </a:cubicBezTo>
                  <a:cubicBezTo>
                    <a:pt x="94189" y="148248"/>
                    <a:pt x="85758" y="161624"/>
                    <a:pt x="72514" y="167954"/>
                  </a:cubicBezTo>
                  <a:lnTo>
                    <a:pt x="36509" y="185156"/>
                  </a:lnTo>
                  <a:lnTo>
                    <a:pt x="143161" y="249784"/>
                  </a:lnTo>
                  <a:lnTo>
                    <a:pt x="143161" y="86725"/>
                  </a:lnTo>
                  <a:lnTo>
                    <a:pt x="0" y="0"/>
                  </a:lnTo>
                  <a:lnTo>
                    <a:pt x="0" y="118110"/>
                  </a:lnTo>
                  <a:close/>
                </a:path>
              </a:pathLst>
            </a:custGeom>
            <a:solidFill>
              <a:srgbClr val="4BE8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F9CA352-D324-4110-AA2F-7962B8C6FB12}"/>
                </a:ext>
              </a:extLst>
            </p:cNvPr>
            <p:cNvSpPr/>
            <p:nvPr/>
          </p:nvSpPr>
          <p:spPr>
            <a:xfrm>
              <a:off x="8352331" y="2614949"/>
              <a:ext cx="143160" cy="249878"/>
            </a:xfrm>
            <a:custGeom>
              <a:avLst/>
              <a:gdLst>
                <a:gd name="connsiteX0" fmla="*/ 0 w 143160"/>
                <a:gd name="connsiteY0" fmla="*/ 86725 h 249878"/>
                <a:gd name="connsiteX1" fmla="*/ 0 w 143160"/>
                <a:gd name="connsiteY1" fmla="*/ 249879 h 249878"/>
                <a:gd name="connsiteX2" fmla="*/ 106680 w 143160"/>
                <a:gd name="connsiteY2" fmla="*/ 185242 h 249878"/>
                <a:gd name="connsiteX3" fmla="*/ 70685 w 143160"/>
                <a:gd name="connsiteY3" fmla="*/ 168040 h 249878"/>
                <a:gd name="connsiteX4" fmla="*/ 52768 w 143160"/>
                <a:gd name="connsiteY4" fmla="*/ 117225 h 249878"/>
                <a:gd name="connsiteX5" fmla="*/ 87087 w 143160"/>
                <a:gd name="connsiteY5" fmla="*/ 95574 h 249878"/>
                <a:gd name="connsiteX6" fmla="*/ 103518 w 143160"/>
                <a:gd name="connsiteY6" fmla="*/ 99317 h 249878"/>
                <a:gd name="connsiteX7" fmla="*/ 143161 w 143160"/>
                <a:gd name="connsiteY7" fmla="*/ 118243 h 249878"/>
                <a:gd name="connsiteX8" fmla="*/ 143161 w 143160"/>
                <a:gd name="connsiteY8" fmla="*/ 0 h 2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78">
                  <a:moveTo>
                    <a:pt x="0" y="86725"/>
                  </a:moveTo>
                  <a:lnTo>
                    <a:pt x="0" y="249879"/>
                  </a:lnTo>
                  <a:lnTo>
                    <a:pt x="106680" y="185242"/>
                  </a:lnTo>
                  <a:lnTo>
                    <a:pt x="70685" y="168040"/>
                  </a:lnTo>
                  <a:cubicBezTo>
                    <a:pt x="51705" y="158955"/>
                    <a:pt x="43684" y="136205"/>
                    <a:pt x="52768" y="117225"/>
                  </a:cubicBezTo>
                  <a:cubicBezTo>
                    <a:pt x="59093" y="104009"/>
                    <a:pt x="72436" y="95592"/>
                    <a:pt x="87087" y="95574"/>
                  </a:cubicBezTo>
                  <a:cubicBezTo>
                    <a:pt x="92776" y="95565"/>
                    <a:pt x="98393" y="96845"/>
                    <a:pt x="103518" y="99317"/>
                  </a:cubicBezTo>
                  <a:lnTo>
                    <a:pt x="143161" y="118243"/>
                  </a:lnTo>
                  <a:lnTo>
                    <a:pt x="143161" y="0"/>
                  </a:lnTo>
                  <a:close/>
                </a:path>
              </a:pathLst>
            </a:custGeom>
            <a:solidFill>
              <a:srgbClr val="4BE8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8E22820-BB1E-430F-8790-46035901BAD9}"/>
                </a:ext>
              </a:extLst>
            </p:cNvPr>
            <p:cNvSpPr/>
            <p:nvPr/>
          </p:nvSpPr>
          <p:spPr>
            <a:xfrm>
              <a:off x="8190692" y="2500973"/>
              <a:ext cx="304800" cy="184727"/>
            </a:xfrm>
            <a:custGeom>
              <a:avLst/>
              <a:gdLst>
                <a:gd name="connsiteX0" fmla="*/ 221447 w 304800"/>
                <a:gd name="connsiteY0" fmla="*/ 142885 h 184727"/>
                <a:gd name="connsiteX1" fmla="*/ 239220 w 304800"/>
                <a:gd name="connsiteY1" fmla="*/ 132083 h 184727"/>
                <a:gd name="connsiteX2" fmla="*/ 304800 w 304800"/>
                <a:gd name="connsiteY2" fmla="*/ 92364 h 184727"/>
                <a:gd name="connsiteX3" fmla="*/ 152400 w 304800"/>
                <a:gd name="connsiteY3" fmla="*/ 0 h 184727"/>
                <a:gd name="connsiteX4" fmla="*/ 86820 w 304800"/>
                <a:gd name="connsiteY4" fmla="*/ 39719 h 184727"/>
                <a:gd name="connsiteX5" fmla="*/ 69047 w 304800"/>
                <a:gd name="connsiteY5" fmla="*/ 50521 h 184727"/>
                <a:gd name="connsiteX6" fmla="*/ 0 w 304800"/>
                <a:gd name="connsiteY6" fmla="*/ 92364 h 184727"/>
                <a:gd name="connsiteX7" fmla="*/ 152400 w 304800"/>
                <a:gd name="connsiteY7" fmla="*/ 184728 h 184727"/>
                <a:gd name="connsiteX8" fmla="*/ 221447 w 304800"/>
                <a:gd name="connsiteY8" fmla="*/ 142885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84727">
                  <a:moveTo>
                    <a:pt x="221447" y="142885"/>
                  </a:moveTo>
                  <a:lnTo>
                    <a:pt x="239220" y="132083"/>
                  </a:lnTo>
                  <a:lnTo>
                    <a:pt x="304800" y="92364"/>
                  </a:lnTo>
                  <a:lnTo>
                    <a:pt x="152400" y="0"/>
                  </a:lnTo>
                  <a:lnTo>
                    <a:pt x="86820" y="39719"/>
                  </a:lnTo>
                  <a:lnTo>
                    <a:pt x="69047" y="50521"/>
                  </a:lnTo>
                  <a:lnTo>
                    <a:pt x="0" y="92364"/>
                  </a:lnTo>
                  <a:lnTo>
                    <a:pt x="152400" y="184728"/>
                  </a:lnTo>
                  <a:lnTo>
                    <a:pt x="221447" y="142885"/>
                  </a:lnTo>
                  <a:close/>
                </a:path>
              </a:pathLst>
            </a:custGeom>
            <a:solidFill>
              <a:srgbClr val="4BE8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4869842-3E84-461D-8537-E058883A1FD0}"/>
                </a:ext>
              </a:extLst>
            </p:cNvPr>
            <p:cNvSpPr/>
            <p:nvPr/>
          </p:nvSpPr>
          <p:spPr>
            <a:xfrm>
              <a:off x="795256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40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40"/>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2561D93-1BE1-4390-B553-75695203F05E}"/>
                </a:ext>
              </a:extLst>
            </p:cNvPr>
            <p:cNvSpPr/>
            <p:nvPr/>
          </p:nvSpPr>
          <p:spPr>
            <a:xfrm>
              <a:off x="842881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31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31"/>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35D9538-686F-40F6-B4AB-B807AACF0F85}"/>
                </a:ext>
              </a:extLst>
            </p:cNvPr>
            <p:cNvSpPr/>
            <p:nvPr/>
          </p:nvSpPr>
          <p:spPr>
            <a:xfrm>
              <a:off x="8428817" y="3022695"/>
              <a:ext cx="143160" cy="249802"/>
            </a:xfrm>
            <a:custGeom>
              <a:avLst/>
              <a:gdLst>
                <a:gd name="connsiteX0" fmla="*/ 0 w 143160"/>
                <a:gd name="connsiteY0" fmla="*/ 15250 h 249802"/>
                <a:gd name="connsiteX1" fmla="*/ 0 w 143160"/>
                <a:gd name="connsiteY1" fmla="*/ 123568 h 249802"/>
                <a:gd name="connsiteX2" fmla="*/ 27699 w 143160"/>
                <a:gd name="connsiteY2" fmla="*/ 106566 h 249802"/>
                <a:gd name="connsiteX3" fmla="*/ 80105 w 143160"/>
                <a:gd name="connsiteY3" fmla="*/ 119110 h 249802"/>
                <a:gd name="connsiteX4" fmla="*/ 67561 w 143160"/>
                <a:gd name="connsiteY4" fmla="*/ 171517 h 249802"/>
                <a:gd name="connsiteX5" fmla="*/ 40957 w 143160"/>
                <a:gd name="connsiteY5" fmla="*/ 187890 h 249802"/>
                <a:gd name="connsiteX6" fmla="*/ 143161 w 143160"/>
                <a:gd name="connsiteY6" fmla="*/ 249803 h 249802"/>
                <a:gd name="connsiteX7" fmla="*/ 143161 w 143160"/>
                <a:gd name="connsiteY7" fmla="*/ 86735 h 249802"/>
                <a:gd name="connsiteX8" fmla="*/ 0 w 143160"/>
                <a:gd name="connsiteY8" fmla="*/ 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02">
                  <a:moveTo>
                    <a:pt x="0" y="15250"/>
                  </a:moveTo>
                  <a:lnTo>
                    <a:pt x="0" y="123568"/>
                  </a:lnTo>
                  <a:lnTo>
                    <a:pt x="27699" y="106566"/>
                  </a:lnTo>
                  <a:cubicBezTo>
                    <a:pt x="45634" y="95558"/>
                    <a:pt x="69097" y="101175"/>
                    <a:pt x="80105" y="119110"/>
                  </a:cubicBezTo>
                  <a:cubicBezTo>
                    <a:pt x="91113" y="137046"/>
                    <a:pt x="85496" y="160509"/>
                    <a:pt x="67561" y="171517"/>
                  </a:cubicBezTo>
                  <a:lnTo>
                    <a:pt x="40957" y="187890"/>
                  </a:lnTo>
                  <a:lnTo>
                    <a:pt x="143161" y="249803"/>
                  </a:lnTo>
                  <a:lnTo>
                    <a:pt x="143161" y="86735"/>
                  </a:lnTo>
                  <a:lnTo>
                    <a:pt x="0" y="0"/>
                  </a:lnTo>
                  <a:close/>
                </a:path>
              </a:pathLst>
            </a:custGeom>
            <a:solidFill>
              <a:srgbClr val="4BE8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921EAB1-8534-4F76-B10C-BAC757A5B829}"/>
                </a:ext>
              </a:extLst>
            </p:cNvPr>
            <p:cNvSpPr/>
            <p:nvPr/>
          </p:nvSpPr>
          <p:spPr>
            <a:xfrm>
              <a:off x="8114206" y="3022609"/>
              <a:ext cx="143160" cy="249888"/>
            </a:xfrm>
            <a:custGeom>
              <a:avLst/>
              <a:gdLst>
                <a:gd name="connsiteX0" fmla="*/ 74828 w 143160"/>
                <a:gd name="connsiteY0" fmla="*/ 167307 h 249888"/>
                <a:gd name="connsiteX1" fmla="*/ 63955 w 143160"/>
                <a:gd name="connsiteY1" fmla="*/ 114533 h 249888"/>
                <a:gd name="connsiteX2" fmla="*/ 116243 w 143160"/>
                <a:gd name="connsiteY2" fmla="*/ 103346 h 249888"/>
                <a:gd name="connsiteX3" fmla="*/ 143161 w 143160"/>
                <a:gd name="connsiteY3" fmla="*/ 120777 h 249888"/>
                <a:gd name="connsiteX4" fmla="*/ 143161 w 143160"/>
                <a:gd name="connsiteY4" fmla="*/ 0 h 249888"/>
                <a:gd name="connsiteX5" fmla="*/ 0 w 143160"/>
                <a:gd name="connsiteY5" fmla="*/ 86725 h 249888"/>
                <a:gd name="connsiteX6" fmla="*/ 0 w 143160"/>
                <a:gd name="connsiteY6" fmla="*/ 249888 h 249888"/>
                <a:gd name="connsiteX7" fmla="*/ 104518 w 143160"/>
                <a:gd name="connsiteY7" fmla="*/ 186538 h 2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 h="249888">
                  <a:moveTo>
                    <a:pt x="74828" y="167307"/>
                  </a:moveTo>
                  <a:cubicBezTo>
                    <a:pt x="57253" y="155737"/>
                    <a:pt x="52385" y="132109"/>
                    <a:pt x="63955" y="114533"/>
                  </a:cubicBezTo>
                  <a:cubicBezTo>
                    <a:pt x="75401" y="97146"/>
                    <a:pt x="98684" y="92165"/>
                    <a:pt x="116243" y="103346"/>
                  </a:cubicBezTo>
                  <a:lnTo>
                    <a:pt x="143161" y="120777"/>
                  </a:lnTo>
                  <a:lnTo>
                    <a:pt x="143161" y="0"/>
                  </a:lnTo>
                  <a:lnTo>
                    <a:pt x="0" y="86725"/>
                  </a:lnTo>
                  <a:lnTo>
                    <a:pt x="0" y="249888"/>
                  </a:lnTo>
                  <a:lnTo>
                    <a:pt x="104518" y="186538"/>
                  </a:lnTo>
                  <a:close/>
                </a:path>
              </a:pathLst>
            </a:custGeom>
            <a:solidFill>
              <a:srgbClr val="4BE8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95D3234-AD92-455B-9F7F-59089426154F}"/>
                </a:ext>
              </a:extLst>
            </p:cNvPr>
            <p:cNvSpPr/>
            <p:nvPr/>
          </p:nvSpPr>
          <p:spPr>
            <a:xfrm>
              <a:off x="8190428" y="3138714"/>
              <a:ext cx="305069" cy="124258"/>
            </a:xfrm>
            <a:custGeom>
              <a:avLst/>
              <a:gdLst>
                <a:gd name="connsiteX0" fmla="*/ 152073 w 305069"/>
                <a:gd name="connsiteY0" fmla="*/ 124258 h 124258"/>
                <a:gd name="connsiteX1" fmla="*/ 141720 w 305069"/>
                <a:gd name="connsiteY1" fmla="*/ 121201 h 124258"/>
                <a:gd name="connsiteX2" fmla="*/ 8960 w 305069"/>
                <a:gd name="connsiteY2" fmla="*/ 35209 h 124258"/>
                <a:gd name="connsiteX3" fmla="*/ 2896 w 305069"/>
                <a:gd name="connsiteY3" fmla="*/ 8960 h 124258"/>
                <a:gd name="connsiteX4" fmla="*/ 29145 w 305069"/>
                <a:gd name="connsiteY4" fmla="*/ 2896 h 124258"/>
                <a:gd name="connsiteX5" fmla="*/ 29668 w 305069"/>
                <a:gd name="connsiteY5" fmla="*/ 3234 h 124258"/>
                <a:gd name="connsiteX6" fmla="*/ 152350 w 305069"/>
                <a:gd name="connsiteY6" fmla="*/ 82691 h 124258"/>
                <a:gd name="connsiteX7" fmla="*/ 276051 w 305069"/>
                <a:gd name="connsiteY7" fmla="*/ 6787 h 124258"/>
                <a:gd name="connsiteX8" fmla="*/ 302254 w 305069"/>
                <a:gd name="connsiteY8" fmla="*/ 13064 h 124258"/>
                <a:gd name="connsiteX9" fmla="*/ 295977 w 305069"/>
                <a:gd name="connsiteY9" fmla="*/ 39267 h 124258"/>
                <a:gd name="connsiteX10" fmla="*/ 162027 w 305069"/>
                <a:gd name="connsiteY10" fmla="*/ 121449 h 124258"/>
                <a:gd name="connsiteX11" fmla="*/ 152073 w 305069"/>
                <a:gd name="connsiteY11" fmla="*/ 124258 h 1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69" h="124258">
                  <a:moveTo>
                    <a:pt x="152073" y="124258"/>
                  </a:moveTo>
                  <a:cubicBezTo>
                    <a:pt x="148400" y="124259"/>
                    <a:pt x="144804" y="123197"/>
                    <a:pt x="141720" y="121201"/>
                  </a:cubicBezTo>
                  <a:lnTo>
                    <a:pt x="8960" y="35209"/>
                  </a:lnTo>
                  <a:cubicBezTo>
                    <a:pt x="37" y="29635"/>
                    <a:pt x="-2678" y="17883"/>
                    <a:pt x="2896" y="8960"/>
                  </a:cubicBezTo>
                  <a:cubicBezTo>
                    <a:pt x="8470" y="37"/>
                    <a:pt x="20222" y="-2678"/>
                    <a:pt x="29145" y="2896"/>
                  </a:cubicBezTo>
                  <a:cubicBezTo>
                    <a:pt x="29321" y="3005"/>
                    <a:pt x="29495" y="3119"/>
                    <a:pt x="29668" y="3234"/>
                  </a:cubicBezTo>
                  <a:lnTo>
                    <a:pt x="152350" y="82691"/>
                  </a:lnTo>
                  <a:lnTo>
                    <a:pt x="276051" y="6787"/>
                  </a:lnTo>
                  <a:cubicBezTo>
                    <a:pt x="285019" y="1284"/>
                    <a:pt x="296751" y="4095"/>
                    <a:pt x="302254" y="13064"/>
                  </a:cubicBezTo>
                  <a:cubicBezTo>
                    <a:pt x="307757" y="22032"/>
                    <a:pt x="304946" y="33764"/>
                    <a:pt x="295977" y="39267"/>
                  </a:cubicBezTo>
                  <a:lnTo>
                    <a:pt x="162027" y="121449"/>
                  </a:lnTo>
                  <a:cubicBezTo>
                    <a:pt x="159031" y="123285"/>
                    <a:pt x="155587" y="124257"/>
                    <a:pt x="152073" y="124258"/>
                  </a:cubicBezTo>
                  <a:close/>
                </a:path>
              </a:pathLst>
            </a:custGeom>
            <a:solidFill>
              <a:schemeClr val="accent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612A74A-B437-4F0F-B097-6381892D6145}"/>
                </a:ext>
              </a:extLst>
            </p:cNvPr>
            <p:cNvSpPr/>
            <p:nvPr/>
          </p:nvSpPr>
          <p:spPr>
            <a:xfrm>
              <a:off x="8085917" y="2729564"/>
              <a:ext cx="179912" cy="264022"/>
            </a:xfrm>
            <a:custGeom>
              <a:avLst/>
              <a:gdLst>
                <a:gd name="connsiteX0" fmla="*/ 38100 w 179912"/>
                <a:gd name="connsiteY0" fmla="*/ 244973 h 264022"/>
                <a:gd name="connsiteX1" fmla="*/ 38100 w 179912"/>
                <a:gd name="connsiteY1" fmla="*/ 98812 h 264022"/>
                <a:gd name="connsiteX2" fmla="*/ 169069 w 179912"/>
                <a:gd name="connsiteY2" fmla="*/ 36252 h 264022"/>
                <a:gd name="connsiteX3" fmla="*/ 178046 w 179912"/>
                <a:gd name="connsiteY3" fmla="*/ 10844 h 264022"/>
                <a:gd name="connsiteX4" fmla="*/ 152638 w 179912"/>
                <a:gd name="connsiteY4" fmla="*/ 1866 h 264022"/>
                <a:gd name="connsiteX5" fmla="*/ 10849 w 179912"/>
                <a:gd name="connsiteY5" fmla="*/ 69618 h 264022"/>
                <a:gd name="connsiteX6" fmla="*/ 0 w 179912"/>
                <a:gd name="connsiteY6" fmla="*/ 86801 h 264022"/>
                <a:gd name="connsiteX7" fmla="*/ 0 w 179912"/>
                <a:gd name="connsiteY7" fmla="*/ 244973 h 264022"/>
                <a:gd name="connsiteX8" fmla="*/ 19050 w 179912"/>
                <a:gd name="connsiteY8" fmla="*/ 264023 h 264022"/>
                <a:gd name="connsiteX9" fmla="*/ 19050 w 179912"/>
                <a:gd name="connsiteY9" fmla="*/ 264023 h 264022"/>
                <a:gd name="connsiteX10" fmla="*/ 38100 w 179912"/>
                <a:gd name="connsiteY10" fmla="*/ 244973 h 26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912" h="264022">
                  <a:moveTo>
                    <a:pt x="38100" y="244973"/>
                  </a:moveTo>
                  <a:lnTo>
                    <a:pt x="38100" y="98812"/>
                  </a:lnTo>
                  <a:lnTo>
                    <a:pt x="169069" y="36252"/>
                  </a:lnTo>
                  <a:cubicBezTo>
                    <a:pt x="178564" y="31715"/>
                    <a:pt x="182583" y="20339"/>
                    <a:pt x="178046" y="10844"/>
                  </a:cubicBezTo>
                  <a:cubicBezTo>
                    <a:pt x="173509" y="1348"/>
                    <a:pt x="162134" y="-2671"/>
                    <a:pt x="152638" y="1866"/>
                  </a:cubicBezTo>
                  <a:lnTo>
                    <a:pt x="10849" y="69618"/>
                  </a:lnTo>
                  <a:cubicBezTo>
                    <a:pt x="4224" y="72777"/>
                    <a:pt x="5" y="79462"/>
                    <a:pt x="0" y="86801"/>
                  </a:cubicBezTo>
                  <a:lnTo>
                    <a:pt x="0" y="244973"/>
                  </a:lnTo>
                  <a:cubicBezTo>
                    <a:pt x="0" y="255494"/>
                    <a:pt x="8529" y="264023"/>
                    <a:pt x="19050" y="264023"/>
                  </a:cubicBezTo>
                  <a:lnTo>
                    <a:pt x="19050" y="264023"/>
                  </a:lnTo>
                  <a:cubicBezTo>
                    <a:pt x="29571" y="264023"/>
                    <a:pt x="38100" y="255494"/>
                    <a:pt x="38100" y="244973"/>
                  </a:cubicBezTo>
                  <a:close/>
                </a:path>
              </a:pathLst>
            </a:custGeom>
            <a:solidFill>
              <a:schemeClr val="accent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9E6F13E-BD44-4783-8671-A8AFA306AEE0}"/>
                </a:ext>
              </a:extLst>
            </p:cNvPr>
            <p:cNvSpPr/>
            <p:nvPr/>
          </p:nvSpPr>
          <p:spPr>
            <a:xfrm>
              <a:off x="8420354" y="2729611"/>
              <a:ext cx="179912" cy="263975"/>
            </a:xfrm>
            <a:custGeom>
              <a:avLst/>
              <a:gdLst>
                <a:gd name="connsiteX0" fmla="*/ 179912 w 179912"/>
                <a:gd name="connsiteY0" fmla="*/ 244925 h 263975"/>
                <a:gd name="connsiteX1" fmla="*/ 179912 w 179912"/>
                <a:gd name="connsiteY1" fmla="*/ 86753 h 263975"/>
                <a:gd name="connsiteX2" fmla="*/ 169073 w 179912"/>
                <a:gd name="connsiteY2" fmla="*/ 69608 h 263975"/>
                <a:gd name="connsiteX3" fmla="*/ 27274 w 179912"/>
                <a:gd name="connsiteY3" fmla="*/ 1866 h 263975"/>
                <a:gd name="connsiteX4" fmla="*/ 1866 w 179912"/>
                <a:gd name="connsiteY4" fmla="*/ 10844 h 263975"/>
                <a:gd name="connsiteX5" fmla="*/ 10844 w 179912"/>
                <a:gd name="connsiteY5" fmla="*/ 36252 h 263975"/>
                <a:gd name="connsiteX6" fmla="*/ 141812 w 179912"/>
                <a:gd name="connsiteY6" fmla="*/ 98764 h 263975"/>
                <a:gd name="connsiteX7" fmla="*/ 141812 w 179912"/>
                <a:gd name="connsiteY7" fmla="*/ 244925 h 263975"/>
                <a:gd name="connsiteX8" fmla="*/ 160862 w 179912"/>
                <a:gd name="connsiteY8" fmla="*/ 263975 h 263975"/>
                <a:gd name="connsiteX9" fmla="*/ 179912 w 179912"/>
                <a:gd name="connsiteY9" fmla="*/ 244925 h 26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912" h="263975">
                  <a:moveTo>
                    <a:pt x="179912" y="244925"/>
                  </a:moveTo>
                  <a:lnTo>
                    <a:pt x="179912" y="86753"/>
                  </a:lnTo>
                  <a:cubicBezTo>
                    <a:pt x="179895" y="79429"/>
                    <a:pt x="175681" y="72765"/>
                    <a:pt x="169073" y="69608"/>
                  </a:cubicBezTo>
                  <a:lnTo>
                    <a:pt x="27274" y="1866"/>
                  </a:lnTo>
                  <a:cubicBezTo>
                    <a:pt x="17779" y="-2671"/>
                    <a:pt x="6403" y="1348"/>
                    <a:pt x="1866" y="10844"/>
                  </a:cubicBezTo>
                  <a:cubicBezTo>
                    <a:pt x="-2671" y="20339"/>
                    <a:pt x="1348" y="31715"/>
                    <a:pt x="10844" y="36252"/>
                  </a:cubicBezTo>
                  <a:lnTo>
                    <a:pt x="141812" y="98764"/>
                  </a:lnTo>
                  <a:lnTo>
                    <a:pt x="141812" y="244925"/>
                  </a:lnTo>
                  <a:cubicBezTo>
                    <a:pt x="141812" y="255447"/>
                    <a:pt x="150341" y="263975"/>
                    <a:pt x="160862" y="263975"/>
                  </a:cubicBezTo>
                  <a:cubicBezTo>
                    <a:pt x="171384" y="263975"/>
                    <a:pt x="179912" y="255447"/>
                    <a:pt x="179912" y="244925"/>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391473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noFill/>
        </p:spPr>
        <p:txBody>
          <a:bodyPr/>
          <a:lstStyle/>
          <a:p>
            <a:r>
              <a:rPr lang="en-US" sz="4000">
                <a:solidFill>
                  <a:srgbClr val="0078D4"/>
                </a:solidFill>
                <a:latin typeface="Segoe UI Semibold" panose="020B0702040204020203" pitchFamily="34" charset="0"/>
                <a:cs typeface="Segoe UI Semibold" panose="020B0702040204020203" pitchFamily="34" charset="0"/>
              </a:rPr>
              <a:t>Overcoming workload quality inhibitors</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2850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a:solidFill>
                  <a:schemeClr val="bg1"/>
                </a:solidFill>
                <a:latin typeface="Segoe UI Semibold" panose="020B0702040204020203" pitchFamily="34" charset="0"/>
                <a:cs typeface="Segoe UI Semibold" panose="020B0702040204020203" pitchFamily="34" charset="0"/>
              </a:rPr>
              <a:t>Overcoming workload quality inhibitors</a:t>
            </a:r>
          </a:p>
        </p:txBody>
      </p:sp>
      <p:graphicFrame>
        <p:nvGraphicFramePr>
          <p:cNvPr id="3" name="Table 3">
            <a:extLst>
              <a:ext uri="{FF2B5EF4-FFF2-40B4-BE49-F238E27FC236}">
                <a16:creationId xmlns:a16="http://schemas.microsoft.com/office/drawing/2014/main" id="{64F3E47F-EC23-48A4-AC09-06BAA177E543}"/>
              </a:ext>
            </a:extLst>
          </p:cNvPr>
          <p:cNvGraphicFramePr>
            <a:graphicFrameLocks noGrp="1"/>
          </p:cNvGraphicFramePr>
          <p:nvPr>
            <p:extLst>
              <p:ext uri="{D42A27DB-BD31-4B8C-83A1-F6EECF244321}">
                <p14:modId xmlns:p14="http://schemas.microsoft.com/office/powerpoint/2010/main" val="2536706286"/>
              </p:ext>
            </p:extLst>
          </p:nvPr>
        </p:nvGraphicFramePr>
        <p:xfrm>
          <a:off x="586740" y="1581411"/>
          <a:ext cx="11018520" cy="64008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algn="ctr"/>
                      <a:r>
                        <a:rPr lang="en-US">
                          <a:solidFill>
                            <a:schemeClr val="bg1"/>
                          </a:solidFill>
                          <a:latin typeface="Segoe UI" panose="020B0502040204020203" pitchFamily="34" charset="0"/>
                          <a:cs typeface="Segoe UI" panose="020B0502040204020203" pitchFamily="34" charset="0"/>
                        </a:rPr>
                        <a:t>Cost</a:t>
                      </a:r>
                    </a:p>
                    <a:p>
                      <a:pPr algn="ctr"/>
                      <a:r>
                        <a:rPr lang="en-US">
                          <a:solidFill>
                            <a:schemeClr val="bg1"/>
                          </a:solidFill>
                          <a:latin typeface="Segoe UI" panose="020B0502040204020203" pitchFamily="34" charset="0"/>
                          <a:cs typeface="Segoe UI" panose="020B0502040204020203" pitchFamily="34" charset="0"/>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14" name="Oval 13">
            <a:extLst>
              <a:ext uri="{FF2B5EF4-FFF2-40B4-BE49-F238E27FC236}">
                <a16:creationId xmlns:a16="http://schemas.microsoft.com/office/drawing/2014/main" id="{01BAA2A5-2317-46D4-A7AA-E4135EECA57A}"/>
              </a:ext>
            </a:extLst>
          </p:cNvPr>
          <p:cNvSpPr/>
          <p:nvPr/>
        </p:nvSpPr>
        <p:spPr bwMode="auto">
          <a:xfrm>
            <a:off x="1061174" y="2251418"/>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5" name="Oval 44">
            <a:extLst>
              <a:ext uri="{FF2B5EF4-FFF2-40B4-BE49-F238E27FC236}">
                <a16:creationId xmlns:a16="http://schemas.microsoft.com/office/drawing/2014/main" id="{2E3497AD-224D-4E13-A566-E5D2571E5EEB}"/>
              </a:ext>
            </a:extLst>
          </p:cNvPr>
          <p:cNvSpPr/>
          <p:nvPr/>
        </p:nvSpPr>
        <p:spPr bwMode="auto">
          <a:xfrm>
            <a:off x="3275120" y="2256827"/>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7" name="Oval 46">
            <a:extLst>
              <a:ext uri="{FF2B5EF4-FFF2-40B4-BE49-F238E27FC236}">
                <a16:creationId xmlns:a16="http://schemas.microsoft.com/office/drawing/2014/main" id="{7B8E5561-647C-436A-B75B-D400D17D0593}"/>
              </a:ext>
            </a:extLst>
          </p:cNvPr>
          <p:cNvSpPr/>
          <p:nvPr/>
        </p:nvSpPr>
        <p:spPr bwMode="auto">
          <a:xfrm>
            <a:off x="5489066" y="2262336"/>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124E6FE6-A890-4113-BC0F-C70DB854C116}"/>
              </a:ext>
            </a:extLst>
          </p:cNvPr>
          <p:cNvSpPr/>
          <p:nvPr/>
        </p:nvSpPr>
        <p:spPr bwMode="auto">
          <a:xfrm>
            <a:off x="7703012" y="2262336"/>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25F9DE1A-67C5-4325-B5CC-51BA41839271}"/>
              </a:ext>
            </a:extLst>
          </p:cNvPr>
          <p:cNvSpPr/>
          <p:nvPr/>
        </p:nvSpPr>
        <p:spPr bwMode="auto">
          <a:xfrm>
            <a:off x="9916958" y="2262336"/>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53" name="Picture 52">
            <a:extLst>
              <a:ext uri="{FF2B5EF4-FFF2-40B4-BE49-F238E27FC236}">
                <a16:creationId xmlns:a16="http://schemas.microsoft.com/office/drawing/2014/main" id="{F53006F3-5B17-4070-9E5B-B0A97E85BC90}"/>
              </a:ext>
            </a:extLst>
          </p:cNvPr>
          <p:cNvPicPr>
            <a:picLocks noChangeAspect="1"/>
          </p:cNvPicPr>
          <p:nvPr/>
        </p:nvPicPr>
        <p:blipFill>
          <a:blip r:embed="rId3"/>
          <a:stretch>
            <a:fillRect/>
          </a:stretch>
        </p:blipFill>
        <p:spPr>
          <a:xfrm>
            <a:off x="1461394" y="2617178"/>
            <a:ext cx="479720" cy="548640"/>
          </a:xfrm>
          <a:prstGeom prst="rect">
            <a:avLst/>
          </a:prstGeom>
        </p:spPr>
      </p:pic>
      <p:pic>
        <p:nvPicPr>
          <p:cNvPr id="55" name="Picture 54">
            <a:extLst>
              <a:ext uri="{FF2B5EF4-FFF2-40B4-BE49-F238E27FC236}">
                <a16:creationId xmlns:a16="http://schemas.microsoft.com/office/drawing/2014/main" id="{9288CC5C-0B8E-4F63-8E09-A195FB52DFAB}"/>
              </a:ext>
            </a:extLst>
          </p:cNvPr>
          <p:cNvPicPr>
            <a:picLocks noChangeAspect="1"/>
          </p:cNvPicPr>
          <p:nvPr/>
        </p:nvPicPr>
        <p:blipFill>
          <a:blip r:embed="rId4"/>
          <a:stretch>
            <a:fillRect/>
          </a:stretch>
        </p:blipFill>
        <p:spPr>
          <a:xfrm>
            <a:off x="3595160" y="2576867"/>
            <a:ext cx="640080" cy="640080"/>
          </a:xfrm>
          <a:prstGeom prst="rect">
            <a:avLst/>
          </a:prstGeom>
        </p:spPr>
      </p:pic>
      <p:pic>
        <p:nvPicPr>
          <p:cNvPr id="61" name="Picture 60">
            <a:extLst>
              <a:ext uri="{FF2B5EF4-FFF2-40B4-BE49-F238E27FC236}">
                <a16:creationId xmlns:a16="http://schemas.microsoft.com/office/drawing/2014/main" id="{D26DA26E-8EDD-43D1-9D2E-D56C092B054D}"/>
              </a:ext>
            </a:extLst>
          </p:cNvPr>
          <p:cNvPicPr>
            <a:picLocks noChangeAspect="1"/>
          </p:cNvPicPr>
          <p:nvPr/>
        </p:nvPicPr>
        <p:blipFill>
          <a:blip r:embed="rId5"/>
          <a:stretch>
            <a:fillRect/>
          </a:stretch>
        </p:blipFill>
        <p:spPr>
          <a:xfrm>
            <a:off x="10313125" y="2490936"/>
            <a:ext cx="487826" cy="822960"/>
          </a:xfrm>
          <a:prstGeom prst="rect">
            <a:avLst/>
          </a:prstGeom>
        </p:spPr>
      </p:pic>
      <p:pic>
        <p:nvPicPr>
          <p:cNvPr id="67" name="Picture 66">
            <a:extLst>
              <a:ext uri="{FF2B5EF4-FFF2-40B4-BE49-F238E27FC236}">
                <a16:creationId xmlns:a16="http://schemas.microsoft.com/office/drawing/2014/main" id="{89DA4BD3-06C6-4963-8429-24B431F2D18B}"/>
              </a:ext>
            </a:extLst>
          </p:cNvPr>
          <p:cNvPicPr>
            <a:picLocks noChangeAspect="1"/>
          </p:cNvPicPr>
          <p:nvPr/>
        </p:nvPicPr>
        <p:blipFill>
          <a:blip r:embed="rId6"/>
          <a:stretch>
            <a:fillRect/>
          </a:stretch>
        </p:blipFill>
        <p:spPr>
          <a:xfrm>
            <a:off x="5799199" y="2628096"/>
            <a:ext cx="659895" cy="548640"/>
          </a:xfrm>
          <a:prstGeom prst="rect">
            <a:avLst/>
          </a:prstGeom>
        </p:spPr>
      </p:pic>
      <p:sp>
        <p:nvSpPr>
          <p:cNvPr id="7" name="TextBox 6">
            <a:extLst>
              <a:ext uri="{FF2B5EF4-FFF2-40B4-BE49-F238E27FC236}">
                <a16:creationId xmlns:a16="http://schemas.microsoft.com/office/drawing/2014/main" id="{72211803-2C90-4CEB-998C-1D68912817B0}"/>
              </a:ext>
            </a:extLst>
          </p:cNvPr>
          <p:cNvSpPr txBox="1"/>
          <p:nvPr/>
        </p:nvSpPr>
        <p:spPr>
          <a:xfrm>
            <a:off x="414172" y="6121825"/>
            <a:ext cx="4150076" cy="369332"/>
          </a:xfrm>
          <a:prstGeom prst="rect">
            <a:avLst/>
          </a:prstGeom>
          <a:noFill/>
        </p:spPr>
        <p:txBody>
          <a:bodyPr wrap="square"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7"/>
              </a:rPr>
              <a:t>https://aka.ms/</a:t>
            </a:r>
            <a:r>
              <a:rPr lang="en-US">
                <a:gradFill>
                  <a:gsLst>
                    <a:gs pos="2917">
                      <a:srgbClr val="50E6FF"/>
                    </a:gs>
                    <a:gs pos="30000">
                      <a:srgbClr val="50E6FF"/>
                    </a:gs>
                  </a:gsLst>
                  <a:lin ang="5400000" scaled="0"/>
                </a:gradFill>
                <a:latin typeface="Segoe UI"/>
                <a:hlinkClick r:id="rId7"/>
              </a:rPr>
              <a:t>architecture/framework</a:t>
            </a:r>
            <a:endParaRPr lang="en-US">
              <a:gradFill>
                <a:gsLst>
                  <a:gs pos="2917">
                    <a:srgbClr val="50E6FF"/>
                  </a:gs>
                  <a:gs pos="30000">
                    <a:srgbClr val="50E6FF"/>
                  </a:gs>
                </a:gsLst>
                <a:lin ang="5400000" scaled="0"/>
              </a:gradFill>
              <a:latin typeface="Segoe UI"/>
            </a:endParaRPr>
          </a:p>
        </p:txBody>
      </p:sp>
      <p:graphicFrame>
        <p:nvGraphicFramePr>
          <p:cNvPr id="5" name="Table 3">
            <a:extLst>
              <a:ext uri="{FF2B5EF4-FFF2-40B4-BE49-F238E27FC236}">
                <a16:creationId xmlns:a16="http://schemas.microsoft.com/office/drawing/2014/main" id="{5EDA1EBE-1654-4D1E-B655-7D8C4A66DB87}"/>
              </a:ext>
            </a:extLst>
          </p:cNvPr>
          <p:cNvGraphicFramePr>
            <a:graphicFrameLocks noGrp="1"/>
          </p:cNvGraphicFramePr>
          <p:nvPr>
            <p:extLst>
              <p:ext uri="{D42A27DB-BD31-4B8C-83A1-F6EECF244321}">
                <p14:modId xmlns:p14="http://schemas.microsoft.com/office/powerpoint/2010/main" val="1883465530"/>
              </p:ext>
            </p:extLst>
          </p:nvPr>
        </p:nvGraphicFramePr>
        <p:xfrm>
          <a:off x="706089" y="3851618"/>
          <a:ext cx="11018520" cy="228600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cost and usage monitoring </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Unclear on underused or orphaned resources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Lack of structure billing management</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Budget reductions due to lack of support for cloud adoption by LT/board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Lack of rapid issue identification</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deployment automation</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Absence of communication mechanisms and dashboards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Unclear expectations and business outcomes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visibility on root cause for events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monitoring new services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monitoring current workloads health</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design for scaling</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Lack of rigor and guidance for technology and architecture selection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Unclear on resiliency features/capabilities for better architecture design</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Lack of data back up practices</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monitoring current workloads health</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resiliency testing</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support for disaster recovery</a:t>
                      </a:r>
                    </a:p>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access control mechanism (authentication)</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security thread detection mechanism</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Lack of security thread response plan</a:t>
                      </a:r>
                    </a:p>
                    <a:p>
                      <a:pPr marL="171450" indent="-171450" algn="l">
                        <a:buFont typeface="Arial" panose="020B0604020202020204" pitchFamily="34" charset="0"/>
                        <a:buChar char="•"/>
                      </a:pPr>
                      <a:r>
                        <a:rPr lang="en-US" sz="1200">
                          <a:solidFill>
                            <a:schemeClr val="bg1"/>
                          </a:solidFill>
                          <a:latin typeface="Segoe UI" panose="020B0502040204020203" pitchFamily="34" charset="0"/>
                          <a:cs typeface="Segoe UI" panose="020B0502040204020203" pitchFamily="34" charset="0"/>
                        </a:rPr>
                        <a:t>No encryption process</a:t>
                      </a:r>
                    </a:p>
                    <a:p>
                      <a:pPr marL="0" indent="0" algn="l">
                        <a:buFont typeface="Arial" panose="020B0604020202020204" pitchFamily="34" charset="0"/>
                        <a:buNone/>
                      </a:pPr>
                      <a:endParaRPr lang="en-US" sz="1200">
                        <a:solidFill>
                          <a:schemeClr val="bg1"/>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22" name="Graphic 3" descr="Blockchain">
            <a:extLst>
              <a:ext uri="{FF2B5EF4-FFF2-40B4-BE49-F238E27FC236}">
                <a16:creationId xmlns:a16="http://schemas.microsoft.com/office/drawing/2014/main" id="{03687324-58E8-463D-90A4-2DA0512E76B2}"/>
              </a:ext>
            </a:extLst>
          </p:cNvPr>
          <p:cNvGrpSpPr/>
          <p:nvPr/>
        </p:nvGrpSpPr>
        <p:grpSpPr>
          <a:xfrm>
            <a:off x="7885892" y="2445216"/>
            <a:ext cx="914400" cy="914400"/>
            <a:chOff x="7885892" y="2434298"/>
            <a:chExt cx="914400" cy="914400"/>
          </a:xfrm>
        </p:grpSpPr>
        <p:sp>
          <p:nvSpPr>
            <p:cNvPr id="23" name="Freeform: Shape 22">
              <a:extLst>
                <a:ext uri="{FF2B5EF4-FFF2-40B4-BE49-F238E27FC236}">
                  <a16:creationId xmlns:a16="http://schemas.microsoft.com/office/drawing/2014/main" id="{AA3131A5-7CCA-423A-ACF8-A16DE12EA657}"/>
                </a:ext>
              </a:extLst>
            </p:cNvPr>
            <p:cNvSpPr/>
            <p:nvPr/>
          </p:nvSpPr>
          <p:spPr>
            <a:xfrm>
              <a:off x="7952567" y="3022695"/>
              <a:ext cx="143160" cy="249802"/>
            </a:xfrm>
            <a:custGeom>
              <a:avLst/>
              <a:gdLst>
                <a:gd name="connsiteX0" fmla="*/ 0 w 143160"/>
                <a:gd name="connsiteY0" fmla="*/ 15250 h 249802"/>
                <a:gd name="connsiteX1" fmla="*/ 0 w 143160"/>
                <a:gd name="connsiteY1" fmla="*/ 163030 h 249802"/>
                <a:gd name="connsiteX2" fmla="*/ 143161 w 143160"/>
                <a:gd name="connsiteY2" fmla="*/ 249803 h 249802"/>
                <a:gd name="connsiteX3" fmla="*/ 143161 w 143160"/>
                <a:gd name="connsiteY3" fmla="*/ 86735 h 249802"/>
                <a:gd name="connsiteX4" fmla="*/ 0 w 143160"/>
                <a:gd name="connsiteY4" fmla="*/ 0 h 249802"/>
                <a:gd name="connsiteX5" fmla="*/ 0 w 143160"/>
                <a:gd name="connsiteY5" fmla="*/ 1525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60" h="249802">
                  <a:moveTo>
                    <a:pt x="0" y="15250"/>
                  </a:moveTo>
                  <a:lnTo>
                    <a:pt x="0" y="163030"/>
                  </a:lnTo>
                  <a:lnTo>
                    <a:pt x="143161" y="249803"/>
                  </a:lnTo>
                  <a:lnTo>
                    <a:pt x="143161" y="86735"/>
                  </a:lnTo>
                  <a:lnTo>
                    <a:pt x="0" y="0"/>
                  </a:lnTo>
                  <a:lnTo>
                    <a:pt x="0" y="15250"/>
                  </a:lnTo>
                  <a:close/>
                </a:path>
              </a:pathLst>
            </a:custGeom>
            <a:solidFill>
              <a:srgbClr val="4BE8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1477D2E-F083-40A2-ACF3-F56E56852E0C}"/>
                </a:ext>
              </a:extLst>
            </p:cNvPr>
            <p:cNvSpPr/>
            <p:nvPr/>
          </p:nvSpPr>
          <p:spPr>
            <a:xfrm>
              <a:off x="8590456" y="3022609"/>
              <a:ext cx="143160" cy="249888"/>
            </a:xfrm>
            <a:custGeom>
              <a:avLst/>
              <a:gdLst>
                <a:gd name="connsiteX0" fmla="*/ 0 w 143160"/>
                <a:gd name="connsiteY0" fmla="*/ 249888 h 249888"/>
                <a:gd name="connsiteX1" fmla="*/ 143161 w 143160"/>
                <a:gd name="connsiteY1" fmla="*/ 163116 h 249888"/>
                <a:gd name="connsiteX2" fmla="*/ 143161 w 143160"/>
                <a:gd name="connsiteY2" fmla="*/ 0 h 249888"/>
                <a:gd name="connsiteX3" fmla="*/ 0 w 143160"/>
                <a:gd name="connsiteY3" fmla="*/ 86725 h 249888"/>
                <a:gd name="connsiteX4" fmla="*/ 0 w 143160"/>
                <a:gd name="connsiteY4" fmla="*/ 249888 h 2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60" h="249888">
                  <a:moveTo>
                    <a:pt x="0" y="249888"/>
                  </a:moveTo>
                  <a:lnTo>
                    <a:pt x="143161" y="163116"/>
                  </a:lnTo>
                  <a:lnTo>
                    <a:pt x="143161" y="0"/>
                  </a:lnTo>
                  <a:lnTo>
                    <a:pt x="0" y="86725"/>
                  </a:lnTo>
                  <a:lnTo>
                    <a:pt x="0" y="249888"/>
                  </a:lnTo>
                  <a:close/>
                </a:path>
              </a:pathLst>
            </a:custGeom>
            <a:solidFill>
              <a:srgbClr val="4BE8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CDD1E31-A712-4FB4-A5C7-54DB341F637A}"/>
                </a:ext>
              </a:extLst>
            </p:cNvPr>
            <p:cNvSpPr/>
            <p:nvPr/>
          </p:nvSpPr>
          <p:spPr>
            <a:xfrm>
              <a:off x="8190692" y="2615044"/>
              <a:ext cx="143160" cy="249783"/>
            </a:xfrm>
            <a:custGeom>
              <a:avLst/>
              <a:gdLst>
                <a:gd name="connsiteX0" fmla="*/ 39653 w 143160"/>
                <a:gd name="connsiteY0" fmla="*/ 99203 h 249783"/>
                <a:gd name="connsiteX1" fmla="*/ 56074 w 143160"/>
                <a:gd name="connsiteY1" fmla="*/ 95479 h 249783"/>
                <a:gd name="connsiteX2" fmla="*/ 94184 w 143160"/>
                <a:gd name="connsiteY2" fmla="*/ 133568 h 249783"/>
                <a:gd name="connsiteX3" fmla="*/ 72514 w 143160"/>
                <a:gd name="connsiteY3" fmla="*/ 167954 h 249783"/>
                <a:gd name="connsiteX4" fmla="*/ 36509 w 143160"/>
                <a:gd name="connsiteY4" fmla="*/ 185156 h 249783"/>
                <a:gd name="connsiteX5" fmla="*/ 143161 w 143160"/>
                <a:gd name="connsiteY5" fmla="*/ 249784 h 249783"/>
                <a:gd name="connsiteX6" fmla="*/ 143161 w 143160"/>
                <a:gd name="connsiteY6" fmla="*/ 86725 h 249783"/>
                <a:gd name="connsiteX7" fmla="*/ 0 w 143160"/>
                <a:gd name="connsiteY7" fmla="*/ 0 h 249783"/>
                <a:gd name="connsiteX8" fmla="*/ 0 w 143160"/>
                <a:gd name="connsiteY8" fmla="*/ 118110 h 2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783">
                  <a:moveTo>
                    <a:pt x="39653" y="99203"/>
                  </a:moveTo>
                  <a:cubicBezTo>
                    <a:pt x="44775" y="96738"/>
                    <a:pt x="50389" y="95464"/>
                    <a:pt x="56074" y="95479"/>
                  </a:cubicBezTo>
                  <a:cubicBezTo>
                    <a:pt x="77115" y="95473"/>
                    <a:pt x="94178" y="112525"/>
                    <a:pt x="94184" y="133568"/>
                  </a:cubicBezTo>
                  <a:cubicBezTo>
                    <a:pt x="94189" y="148248"/>
                    <a:pt x="85758" y="161624"/>
                    <a:pt x="72514" y="167954"/>
                  </a:cubicBezTo>
                  <a:lnTo>
                    <a:pt x="36509" y="185156"/>
                  </a:lnTo>
                  <a:lnTo>
                    <a:pt x="143161" y="249784"/>
                  </a:lnTo>
                  <a:lnTo>
                    <a:pt x="143161" y="86725"/>
                  </a:lnTo>
                  <a:lnTo>
                    <a:pt x="0" y="0"/>
                  </a:lnTo>
                  <a:lnTo>
                    <a:pt x="0" y="118110"/>
                  </a:lnTo>
                  <a:close/>
                </a:path>
              </a:pathLst>
            </a:custGeom>
            <a:solidFill>
              <a:srgbClr val="4BE8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ADE80F7-0027-425C-8885-3FBD4637C7F6}"/>
                </a:ext>
              </a:extLst>
            </p:cNvPr>
            <p:cNvSpPr/>
            <p:nvPr/>
          </p:nvSpPr>
          <p:spPr>
            <a:xfrm>
              <a:off x="8352331" y="2614949"/>
              <a:ext cx="143160" cy="249878"/>
            </a:xfrm>
            <a:custGeom>
              <a:avLst/>
              <a:gdLst>
                <a:gd name="connsiteX0" fmla="*/ 0 w 143160"/>
                <a:gd name="connsiteY0" fmla="*/ 86725 h 249878"/>
                <a:gd name="connsiteX1" fmla="*/ 0 w 143160"/>
                <a:gd name="connsiteY1" fmla="*/ 249879 h 249878"/>
                <a:gd name="connsiteX2" fmla="*/ 106680 w 143160"/>
                <a:gd name="connsiteY2" fmla="*/ 185242 h 249878"/>
                <a:gd name="connsiteX3" fmla="*/ 70685 w 143160"/>
                <a:gd name="connsiteY3" fmla="*/ 168040 h 249878"/>
                <a:gd name="connsiteX4" fmla="*/ 52768 w 143160"/>
                <a:gd name="connsiteY4" fmla="*/ 117225 h 249878"/>
                <a:gd name="connsiteX5" fmla="*/ 87087 w 143160"/>
                <a:gd name="connsiteY5" fmla="*/ 95574 h 249878"/>
                <a:gd name="connsiteX6" fmla="*/ 103518 w 143160"/>
                <a:gd name="connsiteY6" fmla="*/ 99317 h 249878"/>
                <a:gd name="connsiteX7" fmla="*/ 143161 w 143160"/>
                <a:gd name="connsiteY7" fmla="*/ 118243 h 249878"/>
                <a:gd name="connsiteX8" fmla="*/ 143161 w 143160"/>
                <a:gd name="connsiteY8" fmla="*/ 0 h 2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78">
                  <a:moveTo>
                    <a:pt x="0" y="86725"/>
                  </a:moveTo>
                  <a:lnTo>
                    <a:pt x="0" y="249879"/>
                  </a:lnTo>
                  <a:lnTo>
                    <a:pt x="106680" y="185242"/>
                  </a:lnTo>
                  <a:lnTo>
                    <a:pt x="70685" y="168040"/>
                  </a:lnTo>
                  <a:cubicBezTo>
                    <a:pt x="51705" y="158955"/>
                    <a:pt x="43684" y="136205"/>
                    <a:pt x="52768" y="117225"/>
                  </a:cubicBezTo>
                  <a:cubicBezTo>
                    <a:pt x="59093" y="104009"/>
                    <a:pt x="72436" y="95592"/>
                    <a:pt x="87087" y="95574"/>
                  </a:cubicBezTo>
                  <a:cubicBezTo>
                    <a:pt x="92776" y="95565"/>
                    <a:pt x="98393" y="96845"/>
                    <a:pt x="103518" y="99317"/>
                  </a:cubicBezTo>
                  <a:lnTo>
                    <a:pt x="143161" y="118243"/>
                  </a:lnTo>
                  <a:lnTo>
                    <a:pt x="143161" y="0"/>
                  </a:lnTo>
                  <a:close/>
                </a:path>
              </a:pathLst>
            </a:custGeom>
            <a:solidFill>
              <a:srgbClr val="4BE8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9101020-46C7-4A01-B69F-62BF993378A1}"/>
                </a:ext>
              </a:extLst>
            </p:cNvPr>
            <p:cNvSpPr/>
            <p:nvPr/>
          </p:nvSpPr>
          <p:spPr>
            <a:xfrm>
              <a:off x="8190692" y="2500973"/>
              <a:ext cx="304800" cy="184727"/>
            </a:xfrm>
            <a:custGeom>
              <a:avLst/>
              <a:gdLst>
                <a:gd name="connsiteX0" fmla="*/ 221447 w 304800"/>
                <a:gd name="connsiteY0" fmla="*/ 142885 h 184727"/>
                <a:gd name="connsiteX1" fmla="*/ 239220 w 304800"/>
                <a:gd name="connsiteY1" fmla="*/ 132083 h 184727"/>
                <a:gd name="connsiteX2" fmla="*/ 304800 w 304800"/>
                <a:gd name="connsiteY2" fmla="*/ 92364 h 184727"/>
                <a:gd name="connsiteX3" fmla="*/ 152400 w 304800"/>
                <a:gd name="connsiteY3" fmla="*/ 0 h 184727"/>
                <a:gd name="connsiteX4" fmla="*/ 86820 w 304800"/>
                <a:gd name="connsiteY4" fmla="*/ 39719 h 184727"/>
                <a:gd name="connsiteX5" fmla="*/ 69047 w 304800"/>
                <a:gd name="connsiteY5" fmla="*/ 50521 h 184727"/>
                <a:gd name="connsiteX6" fmla="*/ 0 w 304800"/>
                <a:gd name="connsiteY6" fmla="*/ 92364 h 184727"/>
                <a:gd name="connsiteX7" fmla="*/ 152400 w 304800"/>
                <a:gd name="connsiteY7" fmla="*/ 184728 h 184727"/>
                <a:gd name="connsiteX8" fmla="*/ 221447 w 304800"/>
                <a:gd name="connsiteY8" fmla="*/ 142885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84727">
                  <a:moveTo>
                    <a:pt x="221447" y="142885"/>
                  </a:moveTo>
                  <a:lnTo>
                    <a:pt x="239220" y="132083"/>
                  </a:lnTo>
                  <a:lnTo>
                    <a:pt x="304800" y="92364"/>
                  </a:lnTo>
                  <a:lnTo>
                    <a:pt x="152400" y="0"/>
                  </a:lnTo>
                  <a:lnTo>
                    <a:pt x="86820" y="39719"/>
                  </a:lnTo>
                  <a:lnTo>
                    <a:pt x="69047" y="50521"/>
                  </a:lnTo>
                  <a:lnTo>
                    <a:pt x="0" y="92364"/>
                  </a:lnTo>
                  <a:lnTo>
                    <a:pt x="152400" y="184728"/>
                  </a:lnTo>
                  <a:lnTo>
                    <a:pt x="221447" y="142885"/>
                  </a:lnTo>
                  <a:close/>
                </a:path>
              </a:pathLst>
            </a:custGeom>
            <a:solidFill>
              <a:srgbClr val="4BE8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D7CE69C-E76C-4EB2-B9DF-EA21C12DD7CA}"/>
                </a:ext>
              </a:extLst>
            </p:cNvPr>
            <p:cNvSpPr/>
            <p:nvPr/>
          </p:nvSpPr>
          <p:spPr>
            <a:xfrm>
              <a:off x="795256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40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40"/>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90B8A35-A63F-449D-BAE3-34B32FB8892A}"/>
                </a:ext>
              </a:extLst>
            </p:cNvPr>
            <p:cNvSpPr/>
            <p:nvPr/>
          </p:nvSpPr>
          <p:spPr>
            <a:xfrm>
              <a:off x="842881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31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31"/>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6FF761A-76C9-4102-B124-FB8CA4B69476}"/>
                </a:ext>
              </a:extLst>
            </p:cNvPr>
            <p:cNvSpPr/>
            <p:nvPr/>
          </p:nvSpPr>
          <p:spPr>
            <a:xfrm>
              <a:off x="8428817" y="3022695"/>
              <a:ext cx="143160" cy="249802"/>
            </a:xfrm>
            <a:custGeom>
              <a:avLst/>
              <a:gdLst>
                <a:gd name="connsiteX0" fmla="*/ 0 w 143160"/>
                <a:gd name="connsiteY0" fmla="*/ 15250 h 249802"/>
                <a:gd name="connsiteX1" fmla="*/ 0 w 143160"/>
                <a:gd name="connsiteY1" fmla="*/ 123568 h 249802"/>
                <a:gd name="connsiteX2" fmla="*/ 27699 w 143160"/>
                <a:gd name="connsiteY2" fmla="*/ 106566 h 249802"/>
                <a:gd name="connsiteX3" fmla="*/ 80105 w 143160"/>
                <a:gd name="connsiteY3" fmla="*/ 119110 h 249802"/>
                <a:gd name="connsiteX4" fmla="*/ 67561 w 143160"/>
                <a:gd name="connsiteY4" fmla="*/ 171517 h 249802"/>
                <a:gd name="connsiteX5" fmla="*/ 40957 w 143160"/>
                <a:gd name="connsiteY5" fmla="*/ 187890 h 249802"/>
                <a:gd name="connsiteX6" fmla="*/ 143161 w 143160"/>
                <a:gd name="connsiteY6" fmla="*/ 249803 h 249802"/>
                <a:gd name="connsiteX7" fmla="*/ 143161 w 143160"/>
                <a:gd name="connsiteY7" fmla="*/ 86735 h 249802"/>
                <a:gd name="connsiteX8" fmla="*/ 0 w 143160"/>
                <a:gd name="connsiteY8" fmla="*/ 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02">
                  <a:moveTo>
                    <a:pt x="0" y="15250"/>
                  </a:moveTo>
                  <a:lnTo>
                    <a:pt x="0" y="123568"/>
                  </a:lnTo>
                  <a:lnTo>
                    <a:pt x="27699" y="106566"/>
                  </a:lnTo>
                  <a:cubicBezTo>
                    <a:pt x="45634" y="95558"/>
                    <a:pt x="69097" y="101175"/>
                    <a:pt x="80105" y="119110"/>
                  </a:cubicBezTo>
                  <a:cubicBezTo>
                    <a:pt x="91113" y="137046"/>
                    <a:pt x="85496" y="160509"/>
                    <a:pt x="67561" y="171517"/>
                  </a:cubicBezTo>
                  <a:lnTo>
                    <a:pt x="40957" y="187890"/>
                  </a:lnTo>
                  <a:lnTo>
                    <a:pt x="143161" y="249803"/>
                  </a:lnTo>
                  <a:lnTo>
                    <a:pt x="143161" y="86735"/>
                  </a:lnTo>
                  <a:lnTo>
                    <a:pt x="0" y="0"/>
                  </a:lnTo>
                  <a:close/>
                </a:path>
              </a:pathLst>
            </a:custGeom>
            <a:solidFill>
              <a:srgbClr val="4BE8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25B63E9-5AD3-43E8-AA07-353CAB2E2328}"/>
                </a:ext>
              </a:extLst>
            </p:cNvPr>
            <p:cNvSpPr/>
            <p:nvPr/>
          </p:nvSpPr>
          <p:spPr>
            <a:xfrm>
              <a:off x="8114206" y="3022609"/>
              <a:ext cx="143160" cy="249888"/>
            </a:xfrm>
            <a:custGeom>
              <a:avLst/>
              <a:gdLst>
                <a:gd name="connsiteX0" fmla="*/ 74828 w 143160"/>
                <a:gd name="connsiteY0" fmla="*/ 167307 h 249888"/>
                <a:gd name="connsiteX1" fmla="*/ 63955 w 143160"/>
                <a:gd name="connsiteY1" fmla="*/ 114533 h 249888"/>
                <a:gd name="connsiteX2" fmla="*/ 116243 w 143160"/>
                <a:gd name="connsiteY2" fmla="*/ 103346 h 249888"/>
                <a:gd name="connsiteX3" fmla="*/ 143161 w 143160"/>
                <a:gd name="connsiteY3" fmla="*/ 120777 h 249888"/>
                <a:gd name="connsiteX4" fmla="*/ 143161 w 143160"/>
                <a:gd name="connsiteY4" fmla="*/ 0 h 249888"/>
                <a:gd name="connsiteX5" fmla="*/ 0 w 143160"/>
                <a:gd name="connsiteY5" fmla="*/ 86725 h 249888"/>
                <a:gd name="connsiteX6" fmla="*/ 0 w 143160"/>
                <a:gd name="connsiteY6" fmla="*/ 249888 h 249888"/>
                <a:gd name="connsiteX7" fmla="*/ 104518 w 143160"/>
                <a:gd name="connsiteY7" fmla="*/ 186538 h 2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 h="249888">
                  <a:moveTo>
                    <a:pt x="74828" y="167307"/>
                  </a:moveTo>
                  <a:cubicBezTo>
                    <a:pt x="57253" y="155737"/>
                    <a:pt x="52385" y="132109"/>
                    <a:pt x="63955" y="114533"/>
                  </a:cubicBezTo>
                  <a:cubicBezTo>
                    <a:pt x="75401" y="97146"/>
                    <a:pt x="98684" y="92165"/>
                    <a:pt x="116243" y="103346"/>
                  </a:cubicBezTo>
                  <a:lnTo>
                    <a:pt x="143161" y="120777"/>
                  </a:lnTo>
                  <a:lnTo>
                    <a:pt x="143161" y="0"/>
                  </a:lnTo>
                  <a:lnTo>
                    <a:pt x="0" y="86725"/>
                  </a:lnTo>
                  <a:lnTo>
                    <a:pt x="0" y="249888"/>
                  </a:lnTo>
                  <a:lnTo>
                    <a:pt x="104518" y="186538"/>
                  </a:lnTo>
                  <a:close/>
                </a:path>
              </a:pathLst>
            </a:custGeom>
            <a:solidFill>
              <a:srgbClr val="4BE8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8BB84CB-37BD-4D77-9910-FD08FAB69624}"/>
                </a:ext>
              </a:extLst>
            </p:cNvPr>
            <p:cNvSpPr/>
            <p:nvPr/>
          </p:nvSpPr>
          <p:spPr>
            <a:xfrm>
              <a:off x="8190428" y="3138714"/>
              <a:ext cx="305069" cy="124258"/>
            </a:xfrm>
            <a:custGeom>
              <a:avLst/>
              <a:gdLst>
                <a:gd name="connsiteX0" fmla="*/ 152073 w 305069"/>
                <a:gd name="connsiteY0" fmla="*/ 124258 h 124258"/>
                <a:gd name="connsiteX1" fmla="*/ 141720 w 305069"/>
                <a:gd name="connsiteY1" fmla="*/ 121201 h 124258"/>
                <a:gd name="connsiteX2" fmla="*/ 8960 w 305069"/>
                <a:gd name="connsiteY2" fmla="*/ 35209 h 124258"/>
                <a:gd name="connsiteX3" fmla="*/ 2896 w 305069"/>
                <a:gd name="connsiteY3" fmla="*/ 8960 h 124258"/>
                <a:gd name="connsiteX4" fmla="*/ 29145 w 305069"/>
                <a:gd name="connsiteY4" fmla="*/ 2896 h 124258"/>
                <a:gd name="connsiteX5" fmla="*/ 29668 w 305069"/>
                <a:gd name="connsiteY5" fmla="*/ 3234 h 124258"/>
                <a:gd name="connsiteX6" fmla="*/ 152350 w 305069"/>
                <a:gd name="connsiteY6" fmla="*/ 82691 h 124258"/>
                <a:gd name="connsiteX7" fmla="*/ 276051 w 305069"/>
                <a:gd name="connsiteY7" fmla="*/ 6787 h 124258"/>
                <a:gd name="connsiteX8" fmla="*/ 302254 w 305069"/>
                <a:gd name="connsiteY8" fmla="*/ 13064 h 124258"/>
                <a:gd name="connsiteX9" fmla="*/ 295977 w 305069"/>
                <a:gd name="connsiteY9" fmla="*/ 39267 h 124258"/>
                <a:gd name="connsiteX10" fmla="*/ 162027 w 305069"/>
                <a:gd name="connsiteY10" fmla="*/ 121449 h 124258"/>
                <a:gd name="connsiteX11" fmla="*/ 152073 w 305069"/>
                <a:gd name="connsiteY11" fmla="*/ 124258 h 1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69" h="124258">
                  <a:moveTo>
                    <a:pt x="152073" y="124258"/>
                  </a:moveTo>
                  <a:cubicBezTo>
                    <a:pt x="148400" y="124259"/>
                    <a:pt x="144804" y="123197"/>
                    <a:pt x="141720" y="121201"/>
                  </a:cubicBezTo>
                  <a:lnTo>
                    <a:pt x="8960" y="35209"/>
                  </a:lnTo>
                  <a:cubicBezTo>
                    <a:pt x="37" y="29635"/>
                    <a:pt x="-2678" y="17883"/>
                    <a:pt x="2896" y="8960"/>
                  </a:cubicBezTo>
                  <a:cubicBezTo>
                    <a:pt x="8470" y="37"/>
                    <a:pt x="20222" y="-2678"/>
                    <a:pt x="29145" y="2896"/>
                  </a:cubicBezTo>
                  <a:cubicBezTo>
                    <a:pt x="29321" y="3005"/>
                    <a:pt x="29495" y="3119"/>
                    <a:pt x="29668" y="3234"/>
                  </a:cubicBezTo>
                  <a:lnTo>
                    <a:pt x="152350" y="82691"/>
                  </a:lnTo>
                  <a:lnTo>
                    <a:pt x="276051" y="6787"/>
                  </a:lnTo>
                  <a:cubicBezTo>
                    <a:pt x="285019" y="1284"/>
                    <a:pt x="296751" y="4095"/>
                    <a:pt x="302254" y="13064"/>
                  </a:cubicBezTo>
                  <a:cubicBezTo>
                    <a:pt x="307757" y="22032"/>
                    <a:pt x="304946" y="33764"/>
                    <a:pt x="295977" y="39267"/>
                  </a:cubicBezTo>
                  <a:lnTo>
                    <a:pt x="162027" y="121449"/>
                  </a:lnTo>
                  <a:cubicBezTo>
                    <a:pt x="159031" y="123285"/>
                    <a:pt x="155587" y="124257"/>
                    <a:pt x="152073" y="124258"/>
                  </a:cubicBezTo>
                  <a:close/>
                </a:path>
              </a:pathLst>
            </a:custGeom>
            <a:solidFill>
              <a:schemeClr val="accent1"/>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C9438D0-A815-457C-93DF-32939ECE4F19}"/>
                </a:ext>
              </a:extLst>
            </p:cNvPr>
            <p:cNvSpPr/>
            <p:nvPr/>
          </p:nvSpPr>
          <p:spPr>
            <a:xfrm>
              <a:off x="8085917" y="2729564"/>
              <a:ext cx="179912" cy="264022"/>
            </a:xfrm>
            <a:custGeom>
              <a:avLst/>
              <a:gdLst>
                <a:gd name="connsiteX0" fmla="*/ 38100 w 179912"/>
                <a:gd name="connsiteY0" fmla="*/ 244973 h 264022"/>
                <a:gd name="connsiteX1" fmla="*/ 38100 w 179912"/>
                <a:gd name="connsiteY1" fmla="*/ 98812 h 264022"/>
                <a:gd name="connsiteX2" fmla="*/ 169069 w 179912"/>
                <a:gd name="connsiteY2" fmla="*/ 36252 h 264022"/>
                <a:gd name="connsiteX3" fmla="*/ 178046 w 179912"/>
                <a:gd name="connsiteY3" fmla="*/ 10844 h 264022"/>
                <a:gd name="connsiteX4" fmla="*/ 152638 w 179912"/>
                <a:gd name="connsiteY4" fmla="*/ 1866 h 264022"/>
                <a:gd name="connsiteX5" fmla="*/ 10849 w 179912"/>
                <a:gd name="connsiteY5" fmla="*/ 69618 h 264022"/>
                <a:gd name="connsiteX6" fmla="*/ 0 w 179912"/>
                <a:gd name="connsiteY6" fmla="*/ 86801 h 264022"/>
                <a:gd name="connsiteX7" fmla="*/ 0 w 179912"/>
                <a:gd name="connsiteY7" fmla="*/ 244973 h 264022"/>
                <a:gd name="connsiteX8" fmla="*/ 19050 w 179912"/>
                <a:gd name="connsiteY8" fmla="*/ 264023 h 264022"/>
                <a:gd name="connsiteX9" fmla="*/ 19050 w 179912"/>
                <a:gd name="connsiteY9" fmla="*/ 264023 h 264022"/>
                <a:gd name="connsiteX10" fmla="*/ 38100 w 179912"/>
                <a:gd name="connsiteY10" fmla="*/ 244973 h 26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912" h="264022">
                  <a:moveTo>
                    <a:pt x="38100" y="244973"/>
                  </a:moveTo>
                  <a:lnTo>
                    <a:pt x="38100" y="98812"/>
                  </a:lnTo>
                  <a:lnTo>
                    <a:pt x="169069" y="36252"/>
                  </a:lnTo>
                  <a:cubicBezTo>
                    <a:pt x="178564" y="31715"/>
                    <a:pt x="182583" y="20339"/>
                    <a:pt x="178046" y="10844"/>
                  </a:cubicBezTo>
                  <a:cubicBezTo>
                    <a:pt x="173509" y="1348"/>
                    <a:pt x="162134" y="-2671"/>
                    <a:pt x="152638" y="1866"/>
                  </a:cubicBezTo>
                  <a:lnTo>
                    <a:pt x="10849" y="69618"/>
                  </a:lnTo>
                  <a:cubicBezTo>
                    <a:pt x="4224" y="72777"/>
                    <a:pt x="5" y="79462"/>
                    <a:pt x="0" y="86801"/>
                  </a:cubicBezTo>
                  <a:lnTo>
                    <a:pt x="0" y="244973"/>
                  </a:lnTo>
                  <a:cubicBezTo>
                    <a:pt x="0" y="255494"/>
                    <a:pt x="8529" y="264023"/>
                    <a:pt x="19050" y="264023"/>
                  </a:cubicBezTo>
                  <a:lnTo>
                    <a:pt x="19050" y="264023"/>
                  </a:lnTo>
                  <a:cubicBezTo>
                    <a:pt x="29571" y="264023"/>
                    <a:pt x="38100" y="255494"/>
                    <a:pt x="38100" y="244973"/>
                  </a:cubicBezTo>
                  <a:close/>
                </a:path>
              </a:pathLst>
            </a:custGeom>
            <a:solidFill>
              <a:schemeClr val="accent1"/>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320129A-8BC1-4089-848B-E992347198B4}"/>
                </a:ext>
              </a:extLst>
            </p:cNvPr>
            <p:cNvSpPr/>
            <p:nvPr/>
          </p:nvSpPr>
          <p:spPr>
            <a:xfrm>
              <a:off x="8420354" y="2729611"/>
              <a:ext cx="179912" cy="263975"/>
            </a:xfrm>
            <a:custGeom>
              <a:avLst/>
              <a:gdLst>
                <a:gd name="connsiteX0" fmla="*/ 179912 w 179912"/>
                <a:gd name="connsiteY0" fmla="*/ 244925 h 263975"/>
                <a:gd name="connsiteX1" fmla="*/ 179912 w 179912"/>
                <a:gd name="connsiteY1" fmla="*/ 86753 h 263975"/>
                <a:gd name="connsiteX2" fmla="*/ 169073 w 179912"/>
                <a:gd name="connsiteY2" fmla="*/ 69608 h 263975"/>
                <a:gd name="connsiteX3" fmla="*/ 27274 w 179912"/>
                <a:gd name="connsiteY3" fmla="*/ 1866 h 263975"/>
                <a:gd name="connsiteX4" fmla="*/ 1866 w 179912"/>
                <a:gd name="connsiteY4" fmla="*/ 10844 h 263975"/>
                <a:gd name="connsiteX5" fmla="*/ 10844 w 179912"/>
                <a:gd name="connsiteY5" fmla="*/ 36252 h 263975"/>
                <a:gd name="connsiteX6" fmla="*/ 141812 w 179912"/>
                <a:gd name="connsiteY6" fmla="*/ 98764 h 263975"/>
                <a:gd name="connsiteX7" fmla="*/ 141812 w 179912"/>
                <a:gd name="connsiteY7" fmla="*/ 244925 h 263975"/>
                <a:gd name="connsiteX8" fmla="*/ 160862 w 179912"/>
                <a:gd name="connsiteY8" fmla="*/ 263975 h 263975"/>
                <a:gd name="connsiteX9" fmla="*/ 179912 w 179912"/>
                <a:gd name="connsiteY9" fmla="*/ 244925 h 26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912" h="263975">
                  <a:moveTo>
                    <a:pt x="179912" y="244925"/>
                  </a:moveTo>
                  <a:lnTo>
                    <a:pt x="179912" y="86753"/>
                  </a:lnTo>
                  <a:cubicBezTo>
                    <a:pt x="179895" y="79429"/>
                    <a:pt x="175681" y="72765"/>
                    <a:pt x="169073" y="69608"/>
                  </a:cubicBezTo>
                  <a:lnTo>
                    <a:pt x="27274" y="1866"/>
                  </a:lnTo>
                  <a:cubicBezTo>
                    <a:pt x="17779" y="-2671"/>
                    <a:pt x="6403" y="1348"/>
                    <a:pt x="1866" y="10844"/>
                  </a:cubicBezTo>
                  <a:cubicBezTo>
                    <a:pt x="-2671" y="20339"/>
                    <a:pt x="1348" y="31715"/>
                    <a:pt x="10844" y="36252"/>
                  </a:cubicBezTo>
                  <a:lnTo>
                    <a:pt x="141812" y="98764"/>
                  </a:lnTo>
                  <a:lnTo>
                    <a:pt x="141812" y="244925"/>
                  </a:lnTo>
                  <a:cubicBezTo>
                    <a:pt x="141812" y="255447"/>
                    <a:pt x="150341" y="263975"/>
                    <a:pt x="160862" y="263975"/>
                  </a:cubicBezTo>
                  <a:cubicBezTo>
                    <a:pt x="171384" y="263975"/>
                    <a:pt x="179912" y="255447"/>
                    <a:pt x="179912" y="244925"/>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690350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64842" y="2247005"/>
            <a:ext cx="10822751" cy="1793104"/>
          </a:xfrm>
          <a:noFill/>
        </p:spPr>
        <p:txBody>
          <a:bodyPr/>
          <a:lstStyle/>
          <a:p>
            <a:r>
              <a:rPr lang="en-US" sz="4400" dirty="0">
                <a:solidFill>
                  <a:srgbClr val="0078D4"/>
                </a:solidFill>
                <a:latin typeface="Ubuntu" panose="020B0504030602030204" pitchFamily="34" charset="0"/>
                <a:cs typeface="Segoe UI Semibold"/>
              </a:rPr>
              <a:t>Why is being well-architected important?</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6655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rgbClr val="0078D4"/>
                </a:solidFill>
                <a:latin typeface="Ubuntu" panose="020B0504030602030204" pitchFamily="34" charset="0"/>
                <a:cs typeface="Segoe UI Semibold" panose="020B0502040204020203" pitchFamily="34" charset="0"/>
              </a:rPr>
              <a:t>Summary</a:t>
            </a:r>
          </a:p>
        </p:txBody>
      </p:sp>
      <p:sp>
        <p:nvSpPr>
          <p:cNvPr id="2" name="TextBox 1">
            <a:extLst>
              <a:ext uri="{FF2B5EF4-FFF2-40B4-BE49-F238E27FC236}">
                <a16:creationId xmlns:a16="http://schemas.microsoft.com/office/drawing/2014/main" id="{D0D79292-2676-3343-A684-812C7C4DB8CE}"/>
              </a:ext>
            </a:extLst>
          </p:cNvPr>
          <p:cNvSpPr txBox="1"/>
          <p:nvPr/>
        </p:nvSpPr>
        <p:spPr>
          <a:xfrm>
            <a:off x="823332" y="1416011"/>
            <a:ext cx="10682868" cy="4524315"/>
          </a:xfrm>
          <a:prstGeom prst="rect">
            <a:avLst/>
          </a:prstGeom>
          <a:noFill/>
        </p:spPr>
        <p:txBody>
          <a:bodyPr wrap="square" rtlCol="0" anchor="t">
            <a:spAutoFit/>
          </a:bodyPr>
          <a:lstStyle/>
          <a:p>
            <a:pPr defTabSz="914367">
              <a:defRPr/>
            </a:pPr>
            <a:r>
              <a:rPr lang="en-US" sz="2400" dirty="0">
                <a:solidFill>
                  <a:srgbClr val="4FE7FF"/>
                </a:solidFill>
                <a:latin typeface="Ubuntu" panose="020B0504030602030204" pitchFamily="34" charset="0"/>
                <a:ea typeface="+mn-lt"/>
                <a:cs typeface="Segoe UI Light"/>
              </a:rPr>
              <a:t>●  </a:t>
            </a:r>
            <a:r>
              <a:rPr lang="en-US" sz="2400" dirty="0">
                <a:solidFill>
                  <a:schemeClr val="bg1"/>
                </a:solidFill>
                <a:latin typeface="Ubuntu" panose="020B0504030602030204" pitchFamily="34" charset="0"/>
              </a:rPr>
              <a:t>Why is being well-architected important?</a:t>
            </a:r>
          </a:p>
          <a:p>
            <a:pPr defTabSz="914367">
              <a:defRPr/>
            </a:pPr>
            <a:endParaRPr lang="en-US" sz="2400" dirty="0">
              <a:gradFill>
                <a:gsLst>
                  <a:gs pos="2917">
                    <a:srgbClr val="000000"/>
                  </a:gs>
                  <a:gs pos="30000">
                    <a:srgbClr val="000000"/>
                  </a:gs>
                </a:gsLst>
                <a:lin ang="5400000" scaled="0"/>
              </a:gradFill>
              <a:latin typeface="Ubuntu" panose="020B0504030602030204" pitchFamily="34" charset="0"/>
            </a:endParaRPr>
          </a:p>
          <a:p>
            <a:pPr defTabSz="914367">
              <a:defRPr/>
            </a:pPr>
            <a:r>
              <a:rPr lang="en-US" sz="2400" dirty="0">
                <a:solidFill>
                  <a:srgbClr val="4FE7FF"/>
                </a:solidFill>
                <a:latin typeface="Ubuntu" panose="020B0504030602030204" pitchFamily="34" charset="0"/>
                <a:ea typeface="+mn-lt"/>
                <a:cs typeface="Segoe UI Light"/>
              </a:rPr>
              <a:t>●  </a:t>
            </a:r>
            <a:r>
              <a:rPr lang="en-US" sz="2400" dirty="0">
                <a:solidFill>
                  <a:schemeClr val="bg1"/>
                </a:solidFill>
                <a:latin typeface="Ubuntu" panose="020B0504030602030204" pitchFamily="34" charset="0"/>
              </a:rPr>
              <a:t>Overview: Microsoft Azure Well-Architected Framework</a:t>
            </a:r>
          </a:p>
          <a:p>
            <a:pPr defTabSz="914367">
              <a:defRPr/>
            </a:pPr>
            <a:endParaRPr lang="en-US" sz="2400" dirty="0">
              <a:solidFill>
                <a:srgbClr val="4FE7FF"/>
              </a:solidFill>
              <a:latin typeface="Ubuntu" panose="020B0504030602030204" pitchFamily="34" charset="0"/>
              <a:ea typeface="+mn-lt"/>
              <a:cs typeface="Segoe UI Light"/>
            </a:endParaRPr>
          </a:p>
          <a:p>
            <a:pPr defTabSz="914367">
              <a:defRPr/>
            </a:pPr>
            <a:r>
              <a:rPr lang="en-US" sz="2400" dirty="0">
                <a:solidFill>
                  <a:srgbClr val="4FE7FF"/>
                </a:solidFill>
                <a:latin typeface="Ubuntu" panose="020B0504030602030204" pitchFamily="34" charset="0"/>
                <a:ea typeface="+mn-lt"/>
                <a:cs typeface="Segoe UI Light"/>
              </a:rPr>
              <a:t>●  </a:t>
            </a:r>
            <a:r>
              <a:rPr lang="en-US" sz="2400" dirty="0">
                <a:solidFill>
                  <a:schemeClr val="bg1"/>
                </a:solidFill>
                <a:latin typeface="Ubuntu" panose="020B0504030602030204" pitchFamily="34" charset="0"/>
              </a:rPr>
              <a:t>WAF Pillars, Demo, tools, reports</a:t>
            </a:r>
          </a:p>
          <a:p>
            <a:pPr defTabSz="914367">
              <a:defRPr/>
            </a:pPr>
            <a:endParaRPr lang="en-US" sz="2400" dirty="0">
              <a:solidFill>
                <a:schemeClr val="bg1"/>
              </a:solidFill>
              <a:latin typeface="Ubuntu" panose="020B0504030602030204" pitchFamily="34" charset="0"/>
            </a:endParaRPr>
          </a:p>
          <a:p>
            <a:pPr defTabSz="914367">
              <a:defRPr/>
            </a:pPr>
            <a:r>
              <a:rPr lang="en-US" sz="2400" dirty="0">
                <a:solidFill>
                  <a:srgbClr val="4FE7FF"/>
                </a:solidFill>
                <a:latin typeface="Ubuntu" panose="020B0504030602030204" pitchFamily="34" charset="0"/>
                <a:ea typeface="+mn-lt"/>
                <a:cs typeface="Segoe UI Light"/>
              </a:rPr>
              <a:t>●  </a:t>
            </a:r>
            <a:r>
              <a:rPr lang="en-US" sz="2400" dirty="0">
                <a:solidFill>
                  <a:schemeClr val="bg1"/>
                </a:solidFill>
                <a:latin typeface="Ubuntu" panose="020B0504030602030204" pitchFamily="34" charset="0"/>
              </a:rPr>
              <a:t>Overcoming workload quality inhibitors</a:t>
            </a:r>
          </a:p>
          <a:p>
            <a:pPr defTabSz="914367">
              <a:defRPr/>
            </a:pPr>
            <a:endParaRPr lang="en-US" sz="2400" dirty="0">
              <a:solidFill>
                <a:schemeClr val="bg1"/>
              </a:solidFill>
              <a:latin typeface="Ubuntu" panose="020B0504030602030204" pitchFamily="34" charset="0"/>
              <a:cs typeface="Segoe UI"/>
            </a:endParaRPr>
          </a:p>
          <a:p>
            <a:pPr defTabSz="914367">
              <a:defRPr/>
            </a:pPr>
            <a:r>
              <a:rPr lang="en-US" sz="2400" dirty="0">
                <a:solidFill>
                  <a:srgbClr val="4FE7FF"/>
                </a:solidFill>
                <a:latin typeface="Ubuntu" panose="020B0504030602030204" pitchFamily="34" charset="0"/>
                <a:ea typeface="+mn-lt"/>
                <a:cs typeface="Segoe UI Light"/>
              </a:rPr>
              <a:t>●  </a:t>
            </a:r>
            <a:r>
              <a:rPr lang="en-US" sz="2400" dirty="0">
                <a:solidFill>
                  <a:schemeClr val="bg1"/>
                </a:solidFill>
                <a:latin typeface="Ubuntu" panose="020B0504030602030204" pitchFamily="34" charset="0"/>
              </a:rPr>
              <a:t>WAF Assessment review, recommendations</a:t>
            </a:r>
          </a:p>
          <a:p>
            <a:pPr defTabSz="914367">
              <a:defRPr/>
            </a:pPr>
            <a:endParaRPr lang="en-US" sz="2400" dirty="0">
              <a:solidFill>
                <a:srgbClr val="0078D4"/>
              </a:solidFill>
              <a:latin typeface="Ubuntu" panose="020B0504030602030204" pitchFamily="34" charset="0"/>
            </a:endParaRPr>
          </a:p>
          <a:p>
            <a:pPr defTabSz="914367">
              <a:defRPr/>
            </a:pPr>
            <a:r>
              <a:rPr lang="en-US" sz="2400" dirty="0">
                <a:solidFill>
                  <a:srgbClr val="4FE7FF"/>
                </a:solidFill>
                <a:latin typeface="Ubuntu" panose="020B0504030602030204" pitchFamily="34" charset="0"/>
                <a:ea typeface="+mn-lt"/>
                <a:cs typeface="Segoe UI Light"/>
              </a:rPr>
              <a:t>●  </a:t>
            </a:r>
            <a:r>
              <a:rPr lang="en-US" sz="2400" dirty="0">
                <a:solidFill>
                  <a:schemeClr val="bg1"/>
                </a:solidFill>
                <a:latin typeface="Ubuntu" panose="020B0504030602030204" pitchFamily="34" charset="0"/>
                <a:ea typeface="+mn-lt"/>
                <a:cs typeface="Segoe UI Light"/>
              </a:rPr>
              <a:t>Resources</a:t>
            </a:r>
            <a:endParaRPr lang="en-US" sz="2400" dirty="0">
              <a:solidFill>
                <a:schemeClr val="bg1"/>
              </a:solidFill>
              <a:latin typeface="Ubuntu" panose="020B0504030602030204" pitchFamily="34" charset="0"/>
              <a:cs typeface="Segoe UI"/>
            </a:endParaRPr>
          </a:p>
          <a:p>
            <a:endParaRPr lang="en-US" sz="2400" dirty="0">
              <a:latin typeface="Ubuntu" panose="020B0504030602030204" pitchFamily="34" charset="0"/>
              <a:cs typeface="Calibri" panose="020F0502020204030204"/>
            </a:endParaRP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93671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E64699-FEA7-47F3-8581-463703D60C45}"/>
              </a:ext>
            </a:extLst>
          </p:cNvPr>
          <p:cNvSpPr txBox="1"/>
          <p:nvPr/>
        </p:nvSpPr>
        <p:spPr>
          <a:xfrm>
            <a:off x="953734" y="2485185"/>
            <a:ext cx="2045171"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Take 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hlinkClick r:id="rId3"/>
              </a:rPr>
              <a:t>Microsoft Azure Well-Architected Review</a:t>
            </a:r>
            <a:endParaRPr kumimoji="0" lang="en-US"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8B271364-EE69-45DB-AB1A-F7F5B1E48BB1}"/>
              </a:ext>
              <a:ext uri="{C183D7F6-B498-43B3-948B-1728B52AA6E4}">
                <adec:decorative xmlns:adec="http://schemas.microsoft.com/office/drawing/2017/decorative" val="1"/>
              </a:ext>
            </a:extLst>
          </p:cNvPr>
          <p:cNvGrpSpPr/>
          <p:nvPr/>
        </p:nvGrpSpPr>
        <p:grpSpPr>
          <a:xfrm>
            <a:off x="3677395" y="1440798"/>
            <a:ext cx="2045171" cy="2175951"/>
            <a:chOff x="8418168" y="2426464"/>
            <a:chExt cx="2627042" cy="2905985"/>
          </a:xfrm>
        </p:grpSpPr>
        <p:sp>
          <p:nvSpPr>
            <p:cNvPr id="20" name="TextBox 19">
              <a:extLst>
                <a:ext uri="{FF2B5EF4-FFF2-40B4-BE49-F238E27FC236}">
                  <a16:creationId xmlns:a16="http://schemas.microsoft.com/office/drawing/2014/main" id="{F1013BD4-2EAA-4ED4-ACED-51F7F3E01A4D}"/>
                </a:ext>
              </a:extLst>
            </p:cNvPr>
            <p:cNvSpPr txBox="1"/>
            <p:nvPr/>
          </p:nvSpPr>
          <p:spPr>
            <a:xfrm>
              <a:off x="8418168" y="3852719"/>
              <a:ext cx="2627042" cy="14797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gradFill>
                    <a:gsLst>
                      <a:gs pos="2917">
                        <a:schemeClr val="tx1"/>
                      </a:gs>
                      <a:gs pos="30000">
                        <a:schemeClr val="tx1"/>
                      </a:gs>
                    </a:gsLst>
                    <a:lin ang="5400000" scaled="0"/>
                  </a:gradFill>
                  <a:effectLst/>
                  <a:uLnTx/>
                  <a:uFillTx/>
                  <a:latin typeface="Segoe UI"/>
                  <a:ea typeface="+mn-ea"/>
                  <a:cs typeface="+mn-cs"/>
                </a:rPr>
                <a:t>Read Documentation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hlinkClick r:id="rId4"/>
                </a:rPr>
                <a:t>Well-Architected Framework</a:t>
              </a:r>
              <a:endParaRPr lang="en-US" dirty="0">
                <a:gradFill>
                  <a:gsLst>
                    <a:gs pos="2917">
                      <a:srgbClr val="50E6FF"/>
                    </a:gs>
                    <a:gs pos="30000">
                      <a:srgbClr val="50E6FF"/>
                    </a:gs>
                  </a:gsLst>
                  <a:lin ang="5400000" scaled="0"/>
                </a:gradFill>
                <a:latin typeface="Segoe UI"/>
              </a:endParaRPr>
            </a:p>
          </p:txBody>
        </p:sp>
        <p:sp>
          <p:nvSpPr>
            <p:cNvPr id="29" name="Oval 28">
              <a:extLst>
                <a:ext uri="{FF2B5EF4-FFF2-40B4-BE49-F238E27FC236}">
                  <a16:creationId xmlns:a16="http://schemas.microsoft.com/office/drawing/2014/main" id="{9A578768-973A-4CDC-AE5E-358E5C47F772}"/>
                </a:ext>
              </a:extLst>
            </p:cNvPr>
            <p:cNvSpPr/>
            <p:nvPr/>
          </p:nvSpPr>
          <p:spPr bwMode="auto">
            <a:xfrm>
              <a:off x="9123151" y="2426464"/>
              <a:ext cx="1255818" cy="1255818"/>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2AF3050C-6A71-43DF-B6BE-D4BA67270E2E}"/>
              </a:ext>
            </a:extLst>
          </p:cNvPr>
          <p:cNvSpPr txBox="1"/>
          <p:nvPr/>
        </p:nvSpPr>
        <p:spPr>
          <a:xfrm>
            <a:off x="6509679" y="2485185"/>
            <a:ext cx="1910360" cy="1107996"/>
          </a:xfrm>
          <a:prstGeom prst="rect">
            <a:avLst/>
          </a:prstGeom>
          <a:noFill/>
        </p:spPr>
        <p:txBody>
          <a:bodyPr wrap="square" lIns="0" tIns="0" rIns="0" bIns="0" rtlCol="0" anchor="t">
            <a:spAutoFit/>
          </a:bodyPr>
          <a:lstStyle/>
          <a:p>
            <a:pPr algn="ctr"/>
            <a:r>
              <a:rPr lang="en-US" b="1" dirty="0">
                <a:gradFill>
                  <a:gsLst>
                    <a:gs pos="2917">
                      <a:schemeClr val="tx1"/>
                    </a:gs>
                    <a:gs pos="30000">
                      <a:schemeClr val="tx1"/>
                    </a:gs>
                  </a:gsLst>
                  <a:lin ang="5400000" scaled="0"/>
                </a:gradFill>
                <a:latin typeface="Segoe UI "/>
              </a:rPr>
              <a:t>Complete Training</a:t>
            </a:r>
          </a:p>
          <a:p>
            <a:pPr algn="ctr"/>
            <a:r>
              <a:rPr lang="en-US" b="0" i="0" u="sng" strike="noStrike" dirty="0">
                <a:solidFill>
                  <a:srgbClr val="0078D4"/>
                </a:solidFill>
                <a:effectLst/>
                <a:latin typeface="Segoe UI"/>
                <a:cs typeface="Segoe UI"/>
                <a:hlinkClick r:id="rId5"/>
              </a:rPr>
              <a:t>Well-Architected Learn module</a:t>
            </a:r>
            <a:r>
              <a:rPr lang="en-US" b="0" i="0" u="none" strike="noStrike" dirty="0">
                <a:solidFill>
                  <a:srgbClr val="000000"/>
                </a:solidFill>
                <a:effectLst/>
                <a:latin typeface="Segoe UI"/>
                <a:cs typeface="Segoe UI"/>
              </a:rPr>
              <a:t> </a:t>
            </a:r>
            <a:endParaRPr lang="en-US" dirty="0">
              <a:solidFill>
                <a:srgbClr val="FFFF00"/>
              </a:solidFill>
              <a:latin typeface="Segoe UI"/>
              <a:ea typeface="Segoe UI" pitchFamily="34" charset="0"/>
              <a:cs typeface="Segoe UI"/>
            </a:endParaRPr>
          </a:p>
        </p:txBody>
      </p:sp>
      <p:sp>
        <p:nvSpPr>
          <p:cNvPr id="18" name="Oval 17">
            <a:extLst>
              <a:ext uri="{FF2B5EF4-FFF2-40B4-BE49-F238E27FC236}">
                <a16:creationId xmlns:a16="http://schemas.microsoft.com/office/drawing/2014/main" id="{CB5B0CC1-4F4D-4DC7-84A2-F24E882156CC}"/>
              </a:ext>
            </a:extLst>
          </p:cNvPr>
          <p:cNvSpPr/>
          <p:nvPr/>
        </p:nvSpPr>
        <p:spPr bwMode="auto">
          <a:xfrm>
            <a:off x="6976028" y="1413804"/>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0EDED05C-D9F1-4AFC-85C2-6C2DEC5D516E}"/>
              </a:ext>
            </a:extLst>
          </p:cNvPr>
          <p:cNvPicPr>
            <a:picLocks noChangeAspect="1"/>
          </p:cNvPicPr>
          <p:nvPr/>
        </p:nvPicPr>
        <p:blipFill>
          <a:blip r:embed="rId6"/>
          <a:stretch>
            <a:fillRect/>
          </a:stretch>
        </p:blipFill>
        <p:spPr>
          <a:xfrm>
            <a:off x="7312755" y="1591301"/>
            <a:ext cx="332694" cy="462713"/>
          </a:xfrm>
          <a:prstGeom prst="rect">
            <a:avLst/>
          </a:prstGeom>
        </p:spPr>
      </p:pic>
      <p:pic>
        <p:nvPicPr>
          <p:cNvPr id="39" name="Picture 38">
            <a:extLst>
              <a:ext uri="{FF2B5EF4-FFF2-40B4-BE49-F238E27FC236}">
                <a16:creationId xmlns:a16="http://schemas.microsoft.com/office/drawing/2014/main" id="{65B0EE65-0985-4C8F-A676-B0A2278BD1DF}"/>
              </a:ext>
            </a:extLst>
          </p:cNvPr>
          <p:cNvPicPr>
            <a:picLocks noChangeAspect="1"/>
          </p:cNvPicPr>
          <p:nvPr/>
        </p:nvPicPr>
        <p:blipFill>
          <a:blip r:embed="rId7"/>
          <a:stretch>
            <a:fillRect/>
          </a:stretch>
        </p:blipFill>
        <p:spPr>
          <a:xfrm>
            <a:off x="4569475" y="1659118"/>
            <a:ext cx="318163" cy="462714"/>
          </a:xfrm>
          <a:prstGeom prst="rect">
            <a:avLst/>
          </a:prstGeom>
        </p:spPr>
      </p:pic>
      <p:grpSp>
        <p:nvGrpSpPr>
          <p:cNvPr id="8" name="Group 7">
            <a:extLst>
              <a:ext uri="{FF2B5EF4-FFF2-40B4-BE49-F238E27FC236}">
                <a16:creationId xmlns:a16="http://schemas.microsoft.com/office/drawing/2014/main" id="{42105CDD-9BED-4967-8E74-C7C628A9E913}"/>
              </a:ext>
            </a:extLst>
          </p:cNvPr>
          <p:cNvGrpSpPr/>
          <p:nvPr/>
        </p:nvGrpSpPr>
        <p:grpSpPr>
          <a:xfrm>
            <a:off x="1481719" y="1434774"/>
            <a:ext cx="977663" cy="940334"/>
            <a:chOff x="5740019" y="1639300"/>
            <a:chExt cx="977663" cy="940334"/>
          </a:xfrm>
        </p:grpSpPr>
        <p:sp>
          <p:nvSpPr>
            <p:cNvPr id="9" name="Oval 8">
              <a:extLst>
                <a:ext uri="{FF2B5EF4-FFF2-40B4-BE49-F238E27FC236}">
                  <a16:creationId xmlns:a16="http://schemas.microsoft.com/office/drawing/2014/main" id="{9CBB58D7-DBF2-4006-A388-E1D063E194C6}"/>
                </a:ext>
              </a:extLst>
            </p:cNvPr>
            <p:cNvSpPr/>
            <p:nvPr/>
          </p:nvSpPr>
          <p:spPr bwMode="auto">
            <a:xfrm>
              <a:off x="5740019" y="1639300"/>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8"/>
            <a:stretch>
              <a:fillRect/>
            </a:stretch>
          </p:blipFill>
          <p:spPr>
            <a:xfrm>
              <a:off x="6069768" y="1878110"/>
              <a:ext cx="318163" cy="462714"/>
            </a:xfrm>
            <a:prstGeom prst="rect">
              <a:avLst/>
            </a:prstGeom>
          </p:spPr>
        </p:pic>
      </p:grpSp>
      <p:sp>
        <p:nvSpPr>
          <p:cNvPr id="26" name="Oval 25">
            <a:extLst>
              <a:ext uri="{FF2B5EF4-FFF2-40B4-BE49-F238E27FC236}">
                <a16:creationId xmlns:a16="http://schemas.microsoft.com/office/drawing/2014/main" id="{6A3A1B2E-24C6-44A5-89E3-58F594884C81}"/>
              </a:ext>
            </a:extLst>
          </p:cNvPr>
          <p:cNvSpPr/>
          <p:nvPr/>
        </p:nvSpPr>
        <p:spPr bwMode="auto">
          <a:xfrm>
            <a:off x="2862258" y="3869217"/>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1083C133-AC28-4A0B-8F09-6E198A1955DC}"/>
              </a:ext>
            </a:extLst>
          </p:cNvPr>
          <p:cNvSpPr/>
          <p:nvPr/>
        </p:nvSpPr>
        <p:spPr bwMode="auto">
          <a:xfrm>
            <a:off x="9721063" y="1389744"/>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C7DBB85-5895-4FB4-A3A8-2BCA6498EEDE}"/>
              </a:ext>
            </a:extLst>
          </p:cNvPr>
          <p:cNvSpPr txBox="1"/>
          <p:nvPr/>
        </p:nvSpPr>
        <p:spPr>
          <a:xfrm>
            <a:off x="9322993" y="2485185"/>
            <a:ext cx="1773801" cy="1107996"/>
          </a:xfrm>
          <a:prstGeom prst="rect">
            <a:avLst/>
          </a:prstGeom>
          <a:noFill/>
        </p:spPr>
        <p:txBody>
          <a:bodyPr wrap="square" lIns="0" tIns="0" rIns="0" bIns="0" rtlCol="0">
            <a:spAutoFit/>
          </a:bodyPr>
          <a:lstStyle/>
          <a:p>
            <a:pPr algn="ctr"/>
            <a:r>
              <a:rPr lang="en-US" b="1" dirty="0">
                <a:gradFill>
                  <a:gsLst>
                    <a:gs pos="2917">
                      <a:schemeClr val="tx1"/>
                    </a:gs>
                    <a:gs pos="30000">
                      <a:schemeClr val="tx1"/>
                    </a:gs>
                  </a:gsLst>
                  <a:lin ang="5400000" scaled="0"/>
                </a:gradFill>
                <a:latin typeface="Segoe UI "/>
              </a:rPr>
              <a:t>Review Design Principles</a:t>
            </a:r>
          </a:p>
          <a:p>
            <a:pPr algn="ctr"/>
            <a:r>
              <a:rPr lang="en-US" dirty="0">
                <a:solidFill>
                  <a:schemeClr val="accent2"/>
                </a:solidFill>
                <a:latin typeface="Segoe UI "/>
                <a:hlinkClick r:id="rId9"/>
              </a:rPr>
              <a:t>Well-Architected design patterns</a:t>
            </a:r>
            <a:endParaRPr lang="en-US" dirty="0">
              <a:solidFill>
                <a:schemeClr val="accent2"/>
              </a:solidFill>
              <a:latin typeface="Segoe UI "/>
            </a:endParaRPr>
          </a:p>
        </p:txBody>
      </p:sp>
      <p:sp>
        <p:nvSpPr>
          <p:cNvPr id="15" name="TextBox 14">
            <a:extLst>
              <a:ext uri="{FF2B5EF4-FFF2-40B4-BE49-F238E27FC236}">
                <a16:creationId xmlns:a16="http://schemas.microsoft.com/office/drawing/2014/main" id="{06B48C2E-E651-4E00-95C8-DC19D35D0321}"/>
              </a:ext>
            </a:extLst>
          </p:cNvPr>
          <p:cNvSpPr txBox="1"/>
          <p:nvPr/>
        </p:nvSpPr>
        <p:spPr>
          <a:xfrm>
            <a:off x="2217605" y="4956741"/>
            <a:ext cx="2381710" cy="830997"/>
          </a:xfrm>
          <a:prstGeom prst="rect">
            <a:avLst/>
          </a:prstGeom>
          <a:noFill/>
        </p:spPr>
        <p:txBody>
          <a:bodyPr wrap="square" lIns="0" tIns="0" rIns="0" bIns="0" rtlCol="0">
            <a:spAutoFit/>
          </a:bodyPr>
          <a:lstStyle/>
          <a:p>
            <a:pPr algn="ctr"/>
            <a:r>
              <a:rPr lang="en-US" b="1">
                <a:gradFill>
                  <a:gsLst>
                    <a:gs pos="2917">
                      <a:schemeClr val="tx1"/>
                    </a:gs>
                    <a:gs pos="30000">
                      <a:schemeClr val="tx1"/>
                    </a:gs>
                  </a:gsLst>
                  <a:lin ang="5400000" scaled="0"/>
                </a:gradFill>
                <a:latin typeface="Segoe UI "/>
              </a:rPr>
              <a:t>Browse Reference Architectures</a:t>
            </a:r>
          </a:p>
          <a:p>
            <a:pPr algn="ctr"/>
            <a:r>
              <a:rPr lang="en-US">
                <a:solidFill>
                  <a:schemeClr val="accent2"/>
                </a:solidFill>
                <a:latin typeface="Segoe UI "/>
                <a:hlinkClick r:id="rId10"/>
              </a:rPr>
              <a:t>Azure Architectures</a:t>
            </a:r>
            <a:endParaRPr lang="en-US">
              <a:solidFill>
                <a:schemeClr val="accent2"/>
              </a:solidFill>
              <a:latin typeface="Segoe UI "/>
            </a:endParaRPr>
          </a:p>
        </p:txBody>
      </p:sp>
      <p:pic>
        <p:nvPicPr>
          <p:cNvPr id="17" name="Picture 16">
            <a:extLst>
              <a:ext uri="{FF2B5EF4-FFF2-40B4-BE49-F238E27FC236}">
                <a16:creationId xmlns:a16="http://schemas.microsoft.com/office/drawing/2014/main" id="{C527133A-B911-403A-B8F6-0DCDB557701E}"/>
              </a:ext>
            </a:extLst>
          </p:cNvPr>
          <p:cNvPicPr>
            <a:picLocks noChangeAspect="1"/>
          </p:cNvPicPr>
          <p:nvPr/>
        </p:nvPicPr>
        <p:blipFill>
          <a:blip r:embed="rId11"/>
          <a:stretch>
            <a:fillRect/>
          </a:stretch>
        </p:blipFill>
        <p:spPr>
          <a:xfrm>
            <a:off x="9912713" y="1735269"/>
            <a:ext cx="594360" cy="259786"/>
          </a:xfrm>
          <a:prstGeom prst="rect">
            <a:avLst/>
          </a:prstGeom>
        </p:spPr>
      </p:pic>
      <p:pic>
        <p:nvPicPr>
          <p:cNvPr id="23" name="Picture 22">
            <a:extLst>
              <a:ext uri="{FF2B5EF4-FFF2-40B4-BE49-F238E27FC236}">
                <a16:creationId xmlns:a16="http://schemas.microsoft.com/office/drawing/2014/main" id="{05EAABDD-6804-4ADD-89A6-63EBC6650A03}"/>
              </a:ext>
            </a:extLst>
          </p:cNvPr>
          <p:cNvPicPr>
            <a:picLocks noChangeAspect="1"/>
          </p:cNvPicPr>
          <p:nvPr/>
        </p:nvPicPr>
        <p:blipFill>
          <a:blip r:embed="rId12"/>
          <a:srcRect/>
          <a:stretch/>
        </p:blipFill>
        <p:spPr>
          <a:xfrm>
            <a:off x="3036606" y="4037966"/>
            <a:ext cx="601472" cy="601472"/>
          </a:xfrm>
          <a:prstGeom prst="rect">
            <a:avLst/>
          </a:prstGeom>
        </p:spPr>
      </p:pic>
      <p:sp>
        <p:nvSpPr>
          <p:cNvPr id="28" name="TextBox 27">
            <a:extLst>
              <a:ext uri="{FF2B5EF4-FFF2-40B4-BE49-F238E27FC236}">
                <a16:creationId xmlns:a16="http://schemas.microsoft.com/office/drawing/2014/main" id="{8A142BCF-8847-431F-87A9-0CF49AB5CC6D}"/>
              </a:ext>
            </a:extLst>
          </p:cNvPr>
          <p:cNvSpPr txBox="1"/>
          <p:nvPr/>
        </p:nvSpPr>
        <p:spPr>
          <a:xfrm>
            <a:off x="8248650" y="4124495"/>
            <a:ext cx="3600450"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highlight>
                  <a:srgbClr val="000000"/>
                </a:highlight>
              </a:rPr>
              <a:t>aka.ms/TheReview</a:t>
            </a:r>
          </a:p>
          <a:p>
            <a:pPr marL="285750" indent="-285750">
              <a:buFont typeface="Arial" panose="020B0604020202020204" pitchFamily="34" charset="0"/>
              <a:buChar char="•"/>
            </a:pPr>
            <a:r>
              <a:rPr lang="en-US" dirty="0">
                <a:solidFill>
                  <a:schemeClr val="tx2"/>
                </a:solidFill>
                <a:highlight>
                  <a:srgbClr val="000000"/>
                </a:highlight>
              </a:rPr>
              <a:t>aka.ms/TheFramework  </a:t>
            </a:r>
          </a:p>
          <a:p>
            <a:endParaRPr lang="en-US" dirty="0">
              <a:solidFill>
                <a:schemeClr val="tx2"/>
              </a:solidFill>
              <a:highlight>
                <a:srgbClr val="000000"/>
              </a:highlight>
            </a:endParaRPr>
          </a:p>
          <a:p>
            <a:pPr marL="285750" indent="-285750">
              <a:buFont typeface="Arial" panose="020B0604020202020204" pitchFamily="34" charset="0"/>
              <a:buChar char="•"/>
            </a:pPr>
            <a:r>
              <a:rPr lang="en-US" dirty="0">
                <a:solidFill>
                  <a:schemeClr val="tx2"/>
                </a:solidFill>
                <a:highlight>
                  <a:srgbClr val="000000"/>
                </a:highlight>
              </a:rPr>
              <a:t>aka.ms/AzureAdvisor </a:t>
            </a:r>
          </a:p>
          <a:p>
            <a:endParaRPr lang="en-US" dirty="0">
              <a:solidFill>
                <a:schemeClr val="tx2"/>
              </a:solidFill>
              <a:highlight>
                <a:srgbClr val="000000"/>
              </a:highlight>
            </a:endParaRPr>
          </a:p>
          <a:p>
            <a:pPr marL="285750" indent="-285750">
              <a:buFont typeface="Arial" panose="020B0604020202020204" pitchFamily="34" charset="0"/>
              <a:buChar char="•"/>
            </a:pPr>
            <a:r>
              <a:rPr lang="en-US" dirty="0">
                <a:solidFill>
                  <a:schemeClr val="tx2"/>
                </a:solidFill>
                <a:highlight>
                  <a:srgbClr val="000000"/>
                </a:highlight>
              </a:rPr>
              <a:t>aka.ms/architecture/learn</a:t>
            </a:r>
          </a:p>
          <a:p>
            <a:pPr marL="285750" indent="-285750">
              <a:buFont typeface="Arial" panose="020B0604020202020204" pitchFamily="34" charset="0"/>
              <a:buChar char="•"/>
            </a:pPr>
            <a:r>
              <a:rPr lang="en-US" dirty="0">
                <a:solidFill>
                  <a:schemeClr val="tx2"/>
                </a:solidFill>
                <a:highlight>
                  <a:srgbClr val="000000"/>
                </a:highlight>
              </a:rPr>
              <a:t>aka.ms/architecture/framework</a:t>
            </a:r>
          </a:p>
        </p:txBody>
      </p:sp>
      <p:sp>
        <p:nvSpPr>
          <p:cNvPr id="19" name="Title 18">
            <a:extLst>
              <a:ext uri="{FF2B5EF4-FFF2-40B4-BE49-F238E27FC236}">
                <a16:creationId xmlns:a16="http://schemas.microsoft.com/office/drawing/2014/main" id="{C8A6E851-C234-4FF0-AB49-FB2CDEAC7CE8}"/>
              </a:ext>
            </a:extLst>
          </p:cNvPr>
          <p:cNvSpPr>
            <a:spLocks noGrp="1"/>
          </p:cNvSpPr>
          <p:nvPr>
            <p:ph type="title"/>
          </p:nvPr>
        </p:nvSpPr>
        <p:spPr>
          <a:xfrm>
            <a:off x="378713" y="384210"/>
            <a:ext cx="11018520" cy="553998"/>
          </a:xfrm>
        </p:spPr>
        <p:txBody>
          <a:bodyPr/>
          <a:lstStyle/>
          <a:p>
            <a:r>
              <a:rPr lang="en-US" sz="3600" dirty="0">
                <a:solidFill>
                  <a:srgbClr val="0078D4"/>
                </a:solidFill>
                <a:latin typeface="Segoe UI Semibold" panose="020B0702040204020203" pitchFamily="34" charset="0"/>
                <a:cs typeface="Segoe UI Semibold" panose="020B0702040204020203" pitchFamily="34" charset="0"/>
              </a:rPr>
              <a:t>Where to start?</a:t>
            </a:r>
            <a:endParaRPr lang="en-US" dirty="0"/>
          </a:p>
        </p:txBody>
      </p:sp>
      <p:sp>
        <p:nvSpPr>
          <p:cNvPr id="32" name="TextBox 31">
            <a:extLst>
              <a:ext uri="{FF2B5EF4-FFF2-40B4-BE49-F238E27FC236}">
                <a16:creationId xmlns:a16="http://schemas.microsoft.com/office/drawing/2014/main" id="{60C32BA9-69C4-44C3-9B79-DF84D6F07FDE}"/>
              </a:ext>
            </a:extLst>
          </p:cNvPr>
          <p:cNvSpPr txBox="1"/>
          <p:nvPr/>
        </p:nvSpPr>
        <p:spPr>
          <a:xfrm>
            <a:off x="104911" y="6002998"/>
            <a:ext cx="11235309" cy="584775"/>
          </a:xfrm>
          <a:prstGeom prst="rect">
            <a:avLst/>
          </a:prstGeom>
          <a:noFill/>
        </p:spPr>
        <p:txBody>
          <a:bodyPr wrap="square">
            <a:spAutoFit/>
          </a:bodyPr>
          <a:lstStyle/>
          <a:p>
            <a:r>
              <a:rPr lang="en-US" sz="1600" b="1" dirty="0"/>
              <a:t>Channel 9 WAF Episodes: </a:t>
            </a:r>
            <a:r>
              <a:rPr lang="en-US" sz="1600" b="1" i="1" dirty="0"/>
              <a:t>(Nov-10-2020  * NEW CONTENT)</a:t>
            </a:r>
          </a:p>
          <a:p>
            <a:r>
              <a:rPr lang="en-US" sz="1600" dirty="0">
                <a:hlinkClick r:id="rId13">
                  <a:extLst>
                    <a:ext uri="{A12FA001-AC4F-418D-AE19-62706E023703}">
                      <ahyp:hlinkClr xmlns:ahyp="http://schemas.microsoft.com/office/drawing/2018/hyperlinkcolor" val="tx"/>
                    </a:ext>
                  </a:extLst>
                </a:hlinkClick>
              </a:rPr>
              <a:t>https://channel9.msdn.com/Tags/well-architected-series?WT.mc_id=azureenablement-ch9-cxa</a:t>
            </a:r>
            <a:r>
              <a:rPr lang="en-US" sz="1600" dirty="0"/>
              <a:t> </a:t>
            </a:r>
          </a:p>
        </p:txBody>
      </p:sp>
    </p:spTree>
    <p:extLst>
      <p:ext uri="{BB962C8B-B14F-4D97-AF65-F5344CB8AC3E}">
        <p14:creationId xmlns:p14="http://schemas.microsoft.com/office/powerpoint/2010/main" val="20203179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FF588C-707E-4BFC-BB6B-16B19B8AF5C4}"/>
              </a:ext>
            </a:extLst>
          </p:cNvPr>
          <p:cNvSpPr>
            <a:spLocks noGrp="1"/>
          </p:cNvSpPr>
          <p:nvPr>
            <p:ph type="title" idx="4294967295"/>
          </p:nvPr>
        </p:nvSpPr>
        <p:spPr>
          <a:xfrm>
            <a:off x="0" y="1400969"/>
            <a:ext cx="4523053" cy="2889250"/>
          </a:xfrm>
          <a:prstGeom prst="rect">
            <a:avLst/>
          </a:prstGeom>
        </p:spPr>
        <p:txBody>
          <a:bodyPr/>
          <a:lstStyle/>
          <a:p>
            <a:r>
              <a:rPr lang="en-US" dirty="0"/>
              <a:t>Document or presentation title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605" t="14149" r="498" b="14149"/>
          <a:stretch/>
        </p:blipFill>
        <p:spPr>
          <a:xfrm>
            <a:off x="0" y="0"/>
            <a:ext cx="469490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4626130" y="7321577"/>
            <a:ext cx="1138700" cy="243840"/>
          </a:xfrm>
          <a:prstGeom prst="rect">
            <a:avLst/>
          </a:prstGeom>
        </p:spPr>
      </p:pic>
      <p:pic>
        <p:nvPicPr>
          <p:cNvPr id="11"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p:nvPicPr>
        <p:blipFill>
          <a:blip r:embed="rId4"/>
          <a:stretch>
            <a:fillRect/>
          </a:stretch>
        </p:blipFill>
        <p:spPr bwMode="black">
          <a:xfrm>
            <a:off x="10377567" y="6224772"/>
            <a:ext cx="1515394" cy="324552"/>
          </a:xfrm>
          <a:prstGeom prst="rect">
            <a:avLst/>
          </a:prstGeom>
        </p:spPr>
      </p:pic>
      <p:sp>
        <p:nvSpPr>
          <p:cNvPr id="12" name="Titre 1">
            <a:extLst>
              <a:ext uri="{FF2B5EF4-FFF2-40B4-BE49-F238E27FC236}">
                <a16:creationId xmlns:a16="http://schemas.microsoft.com/office/drawing/2014/main" id="{DBA261B3-E3B1-48EE-A575-C1DFAA4A3D19}"/>
              </a:ext>
            </a:extLst>
          </p:cNvPr>
          <p:cNvSpPr txBox="1">
            <a:spLocks/>
          </p:cNvSpPr>
          <p:nvPr/>
        </p:nvSpPr>
        <p:spPr>
          <a:xfrm>
            <a:off x="10288667" y="5859449"/>
            <a:ext cx="1065641" cy="207867"/>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6726" indent="-76726"/>
            <a:r>
              <a:rPr lang="en-US" sz="1167" dirty="0">
                <a:solidFill>
                  <a:schemeClr val="bg1"/>
                </a:solidFill>
                <a:latin typeface="+mn-lt"/>
              </a:rPr>
              <a:t>Sponsored by</a:t>
            </a:r>
          </a:p>
        </p:txBody>
      </p:sp>
      <p:sp>
        <p:nvSpPr>
          <p:cNvPr id="13" name="TextBox 12"/>
          <p:cNvSpPr txBox="1"/>
          <p:nvPr/>
        </p:nvSpPr>
        <p:spPr>
          <a:xfrm>
            <a:off x="3707833" y="3136858"/>
            <a:ext cx="6984413" cy="523220"/>
          </a:xfrm>
          <a:prstGeom prst="rect">
            <a:avLst/>
          </a:prstGeom>
          <a:noFill/>
        </p:spPr>
        <p:txBody>
          <a:bodyPr wrap="none" rtlCol="0">
            <a:spAutoFit/>
          </a:bodyPr>
          <a:lstStyle/>
          <a:p>
            <a:pPr algn="ctr"/>
            <a:r>
              <a:rPr lang="en-IN" sz="2800" b="1" dirty="0">
                <a:solidFill>
                  <a:srgbClr val="00A0E3"/>
                </a:solidFill>
                <a:latin typeface="Segoe UI" pitchFamily="34" charset="0"/>
                <a:cs typeface="Segoe UI" pitchFamily="34" charset="0"/>
              </a:rPr>
              <a:t>You can find this slide deck @MaheskBlr</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48875" y="352119"/>
            <a:ext cx="1818686" cy="1108589"/>
          </a:xfrm>
          <a:prstGeom prst="rect">
            <a:avLst/>
          </a:prstGeom>
        </p:spPr>
      </p:pic>
      <p:sp>
        <p:nvSpPr>
          <p:cNvPr id="18" name="TextBox 17">
            <a:extLst>
              <a:ext uri="{FF2B5EF4-FFF2-40B4-BE49-F238E27FC236}">
                <a16:creationId xmlns:a16="http://schemas.microsoft.com/office/drawing/2014/main" id="{80562C61-5C95-4DF3-B4A2-2792BB74B88D}"/>
              </a:ext>
            </a:extLst>
          </p:cNvPr>
          <p:cNvSpPr txBox="1"/>
          <p:nvPr/>
        </p:nvSpPr>
        <p:spPr>
          <a:xfrm>
            <a:off x="5448673" y="691267"/>
            <a:ext cx="2043112" cy="769441"/>
          </a:xfrm>
          <a:prstGeom prst="rect">
            <a:avLst/>
          </a:prstGeom>
          <a:noFill/>
        </p:spPr>
        <p:txBody>
          <a:bodyPr wrap="square">
            <a:spAutoFit/>
          </a:bodyPr>
          <a:lstStyle/>
          <a:p>
            <a:r>
              <a:rPr lang="en-IN" sz="4400" b="1" dirty="0">
                <a:solidFill>
                  <a:srgbClr val="00A0E3"/>
                </a:solidFill>
                <a:latin typeface="Segoe UI" pitchFamily="34" charset="0"/>
                <a:cs typeface="Segoe UI" pitchFamily="34" charset="0"/>
              </a:rPr>
              <a:t>Q&amp;A</a:t>
            </a:r>
          </a:p>
        </p:txBody>
      </p:sp>
      <p:sp>
        <p:nvSpPr>
          <p:cNvPr id="22" name="TextBox 21">
            <a:extLst>
              <a:ext uri="{FF2B5EF4-FFF2-40B4-BE49-F238E27FC236}">
                <a16:creationId xmlns:a16="http://schemas.microsoft.com/office/drawing/2014/main" id="{E4660541-A935-4395-8A12-2766E0E8ADD5}"/>
              </a:ext>
            </a:extLst>
          </p:cNvPr>
          <p:cNvSpPr txBox="1"/>
          <p:nvPr/>
        </p:nvSpPr>
        <p:spPr>
          <a:xfrm>
            <a:off x="5673137" y="3596759"/>
            <a:ext cx="6219824" cy="369332"/>
          </a:xfrm>
          <a:prstGeom prst="rect">
            <a:avLst/>
          </a:prstGeom>
          <a:noFill/>
        </p:spPr>
        <p:txBody>
          <a:bodyPr wrap="square">
            <a:spAutoFit/>
          </a:bodyPr>
          <a:lstStyle/>
          <a:p>
            <a:r>
              <a:rPr lang="en-US" dirty="0">
                <a:solidFill>
                  <a:schemeClr val="bg1"/>
                </a:solidFill>
              </a:rPr>
              <a:t>https://twitter.com/MahesKBlr</a:t>
            </a:r>
          </a:p>
        </p:txBody>
      </p:sp>
    </p:spTree>
    <p:extLst>
      <p:ext uri="{BB962C8B-B14F-4D97-AF65-F5344CB8AC3E}">
        <p14:creationId xmlns:p14="http://schemas.microsoft.com/office/powerpoint/2010/main" val="4231540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983D953C-5332-4032-8420-2FD6D46C27A1}"/>
              </a:ext>
            </a:extLst>
          </p:cNvPr>
          <p:cNvSpPr txBox="1"/>
          <p:nvPr/>
        </p:nvSpPr>
        <p:spPr>
          <a:xfrm>
            <a:off x="625757" y="347148"/>
            <a:ext cx="9351446" cy="1107996"/>
          </a:xfrm>
          <a:prstGeom prst="rect">
            <a:avLst/>
          </a:prstGeom>
          <a:noFill/>
        </p:spPr>
        <p:txBody>
          <a:bodyPr wrap="square" lIns="0" tIns="0" rIns="0" bIns="0" rtlCol="0" anchor="t">
            <a:spAutoFit/>
          </a:bodyPr>
          <a:lstStyle/>
          <a:p>
            <a:pPr>
              <a:defRPr/>
            </a:pPr>
            <a:r>
              <a:rPr lang="en-US" sz="3600" b="1" dirty="0">
                <a:solidFill>
                  <a:srgbClr val="FFFFFF"/>
                </a:solidFill>
                <a:latin typeface="Ubuntu" panose="020B0504030602030204" pitchFamily="34" charset="0"/>
                <a:cs typeface="Segoe UI Semibold"/>
              </a:rPr>
              <a:t>Well-architected solutions </a:t>
            </a:r>
            <a:r>
              <a:rPr lang="en-US" sz="3600" b="1" dirty="0">
                <a:solidFill>
                  <a:srgbClr val="4BE8FF"/>
                </a:solidFill>
                <a:latin typeface="Ubuntu" panose="020B0504030602030204" pitchFamily="34" charset="0"/>
                <a:cs typeface="Segoe UI Semibold"/>
              </a:rPr>
              <a:t>enable—</a:t>
            </a:r>
          </a:p>
          <a:p>
            <a:pPr>
              <a:defRPr/>
            </a:pPr>
            <a:r>
              <a:rPr lang="en-US" sz="3600" b="1" dirty="0">
                <a:solidFill>
                  <a:srgbClr val="4BE8FF"/>
                </a:solidFill>
                <a:latin typeface="Ubuntu" panose="020B0504030602030204" pitchFamily="34" charset="0"/>
                <a:cs typeface="Segoe UI Semibold"/>
              </a:rPr>
              <a:t>cost optimization</a:t>
            </a:r>
          </a:p>
        </p:txBody>
      </p:sp>
      <p:sp>
        <p:nvSpPr>
          <p:cNvPr id="5" name="TextBox 4">
            <a:extLst>
              <a:ext uri="{FF2B5EF4-FFF2-40B4-BE49-F238E27FC236}">
                <a16:creationId xmlns:a16="http://schemas.microsoft.com/office/drawing/2014/main" id="{B562D6DF-19D6-413B-8C3D-B7C6EE23D988}"/>
              </a:ext>
            </a:extLst>
          </p:cNvPr>
          <p:cNvSpPr txBox="1"/>
          <p:nvPr/>
        </p:nvSpPr>
        <p:spPr>
          <a:xfrm>
            <a:off x="622316" y="2063814"/>
            <a:ext cx="5779259" cy="615553"/>
          </a:xfrm>
          <a:prstGeom prst="rect">
            <a:avLst/>
          </a:prstGeom>
          <a:noFill/>
        </p:spPr>
        <p:txBody>
          <a:bodyPr wrap="square" lIns="0" tIns="0" rIns="0" bIns="0" rtlCol="0">
            <a:spAutoFit/>
          </a:bodyPr>
          <a:lstStyle/>
          <a:p>
            <a:r>
              <a:rPr lang="en-US" sz="2000" dirty="0">
                <a:latin typeface="Ubuntu" panose="020B0504030602030204" pitchFamily="34" charset="0"/>
              </a:rPr>
              <a:t>It’s more </a:t>
            </a:r>
            <a:r>
              <a:rPr lang="en-US" sz="2000" b="1" dirty="0">
                <a:latin typeface="Ubuntu" panose="020B0504030602030204" pitchFamily="34" charset="0"/>
                <a:cs typeface="Segoe UI Semibold"/>
              </a:rPr>
              <a:t>critical</a:t>
            </a:r>
            <a:r>
              <a:rPr lang="en-US" sz="2000" dirty="0">
                <a:latin typeface="Ubuntu" panose="020B0504030602030204" pitchFamily="34" charset="0"/>
              </a:rPr>
              <a:t> than ever for customers to </a:t>
            </a:r>
            <a:r>
              <a:rPr lang="en-US" sz="2000" b="1" dirty="0">
                <a:latin typeface="Ubuntu" panose="020B0504030602030204" pitchFamily="34" charset="0"/>
                <a:cs typeface="Segoe UI Semibold"/>
              </a:rPr>
              <a:t>get a handle on forecasting and cost optimization</a:t>
            </a:r>
            <a:r>
              <a:rPr lang="en-US" b="1" baseline="30000" dirty="0">
                <a:latin typeface="Ubuntu" panose="020B0504030602030204" pitchFamily="34" charset="0"/>
                <a:cs typeface="Segoe UI Semibold"/>
              </a:rPr>
              <a:t>1</a:t>
            </a:r>
            <a:r>
              <a:rPr lang="en-US" sz="2000" b="1" dirty="0">
                <a:latin typeface="Ubuntu" panose="020B0504030602030204" pitchFamily="34" charset="0"/>
                <a:cs typeface="Segoe UI Semibold"/>
              </a:rPr>
              <a:t> </a:t>
            </a:r>
          </a:p>
        </p:txBody>
      </p:sp>
      <p:sp>
        <p:nvSpPr>
          <p:cNvPr id="6" name="TextBox 5">
            <a:extLst>
              <a:ext uri="{FF2B5EF4-FFF2-40B4-BE49-F238E27FC236}">
                <a16:creationId xmlns:a16="http://schemas.microsoft.com/office/drawing/2014/main" id="{950AA27A-E016-4190-91EA-11B35E3A1539}"/>
              </a:ext>
            </a:extLst>
          </p:cNvPr>
          <p:cNvSpPr txBox="1"/>
          <p:nvPr/>
        </p:nvSpPr>
        <p:spPr>
          <a:xfrm rot="10800000" flipV="1">
            <a:off x="622316" y="6493556"/>
            <a:ext cx="3456389" cy="184666"/>
          </a:xfrm>
          <a:prstGeom prst="rect">
            <a:avLst/>
          </a:prstGeom>
          <a:noFill/>
        </p:spPr>
        <p:txBody>
          <a:bodyPr wrap="square" lIns="0" tIns="0" rIns="0" bIns="0" rtlCol="0">
            <a:spAutoFit/>
          </a:bodyPr>
          <a:lstStyle/>
          <a:p>
            <a:r>
              <a:rPr lang="en-US" sz="1200" baseline="30000"/>
              <a:t>1 </a:t>
            </a:r>
            <a:r>
              <a:rPr lang="en-US" sz="1200" i="1"/>
              <a:t>Flexera </a:t>
            </a:r>
            <a:r>
              <a:rPr lang="en-US" sz="1200" i="1">
                <a:hlinkClick r:id="rId3">
                  <a:extLst>
                    <a:ext uri="{A12FA001-AC4F-418D-AE19-62706E023703}">
                      <ahyp:hlinkClr xmlns:ahyp="http://schemas.microsoft.com/office/drawing/2018/hyperlinkcolor" val="tx"/>
                    </a:ext>
                  </a:extLst>
                </a:hlinkClick>
              </a:rPr>
              <a:t>2020 State of the Cloud Report</a:t>
            </a:r>
            <a:endParaRPr lang="en-US" sz="1200" i="1"/>
          </a:p>
        </p:txBody>
      </p:sp>
      <p:sp>
        <p:nvSpPr>
          <p:cNvPr id="7" name="TextBox 6">
            <a:extLst>
              <a:ext uri="{FF2B5EF4-FFF2-40B4-BE49-F238E27FC236}">
                <a16:creationId xmlns:a16="http://schemas.microsoft.com/office/drawing/2014/main" id="{6BA24F87-FA03-414B-A9A8-B744E37CFD49}"/>
              </a:ext>
            </a:extLst>
          </p:cNvPr>
          <p:cNvSpPr txBox="1"/>
          <p:nvPr/>
        </p:nvSpPr>
        <p:spPr>
          <a:xfrm>
            <a:off x="1107290" y="3070638"/>
            <a:ext cx="3994483" cy="1938992"/>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US" dirty="0">
                <a:cs typeface="Segoe UI Semibold"/>
              </a:rPr>
              <a:t>Customers</a:t>
            </a:r>
            <a:r>
              <a:rPr lang="en-US" dirty="0"/>
              <a:t> </a:t>
            </a:r>
            <a:r>
              <a:rPr lang="en-US" dirty="0">
                <a:cs typeface="Segoe UI Semibold"/>
              </a:rPr>
              <a:t>reported their public cloud spend was </a:t>
            </a:r>
            <a:r>
              <a:rPr lang="en-US" dirty="0">
                <a:solidFill>
                  <a:srgbClr val="4BE8FF"/>
                </a:solidFill>
                <a:cs typeface="Segoe UI Semibold"/>
              </a:rPr>
              <a:t>over budget </a:t>
            </a:r>
            <a:r>
              <a:rPr lang="en-US" dirty="0">
                <a:cs typeface="Segoe UI Semibold"/>
              </a:rPr>
              <a:t>by an average of </a:t>
            </a:r>
            <a:r>
              <a:rPr lang="en-US" dirty="0">
                <a:solidFill>
                  <a:srgbClr val="4BE8FF"/>
                </a:solidFill>
                <a:cs typeface="Segoe UI Semibold"/>
              </a:rPr>
              <a:t>23 percent</a:t>
            </a:r>
            <a:r>
              <a:rPr lang="en-US" baseline="30000" dirty="0">
                <a:solidFill>
                  <a:srgbClr val="4BE8FF"/>
                </a:solidFill>
                <a:cs typeface="Segoe UI Semibold"/>
              </a:rPr>
              <a:t>1</a:t>
            </a:r>
            <a:r>
              <a:rPr lang="en-US" dirty="0">
                <a:solidFill>
                  <a:srgbClr val="4BE8FF"/>
                </a:solidFill>
                <a:cs typeface="Segoe UI Semibold"/>
              </a:rPr>
              <a:t>  </a:t>
            </a:r>
          </a:p>
          <a:p>
            <a:endParaRPr lang="en-US" dirty="0">
              <a:solidFill>
                <a:srgbClr val="4BE8FF"/>
              </a:solidFill>
              <a:cs typeface="Segoe UI Semibold"/>
            </a:endParaRPr>
          </a:p>
          <a:p>
            <a:pPr marL="285750" indent="-285750">
              <a:buFont typeface="Wingdings" panose="05000000000000000000" pitchFamily="2" charset="2"/>
              <a:buChar char="§"/>
            </a:pPr>
            <a:r>
              <a:rPr lang="en-US" dirty="0">
                <a:cs typeface="Segoe UI Semibold"/>
              </a:rPr>
              <a:t>Respondents expect their </a:t>
            </a:r>
            <a:r>
              <a:rPr lang="en-US" dirty="0">
                <a:solidFill>
                  <a:srgbClr val="4BE8FF"/>
                </a:solidFill>
                <a:cs typeface="Segoe UI Semibold"/>
              </a:rPr>
              <a:t>cloud spend </a:t>
            </a:r>
            <a:r>
              <a:rPr lang="en-US" dirty="0">
                <a:cs typeface="Segoe UI Semibold"/>
              </a:rPr>
              <a:t>to further </a:t>
            </a:r>
            <a:r>
              <a:rPr lang="en-US" dirty="0">
                <a:solidFill>
                  <a:srgbClr val="4BE8FF"/>
                </a:solidFill>
                <a:cs typeface="Segoe UI Semibold"/>
              </a:rPr>
              <a:t>increase by 47 percent </a:t>
            </a:r>
            <a:r>
              <a:rPr lang="en-US" dirty="0">
                <a:cs typeface="Segoe UI Semibold"/>
              </a:rPr>
              <a:t>in the next 12 months. </a:t>
            </a:r>
          </a:p>
        </p:txBody>
      </p:sp>
      <p:grpSp>
        <p:nvGrpSpPr>
          <p:cNvPr id="35" name="Group 34">
            <a:extLst>
              <a:ext uri="{FF2B5EF4-FFF2-40B4-BE49-F238E27FC236}">
                <a16:creationId xmlns:a16="http://schemas.microsoft.com/office/drawing/2014/main" id="{1B96CCFC-C901-4BF1-88F4-487A192CE3C3}"/>
              </a:ext>
            </a:extLst>
          </p:cNvPr>
          <p:cNvGrpSpPr/>
          <p:nvPr/>
        </p:nvGrpSpPr>
        <p:grpSpPr>
          <a:xfrm>
            <a:off x="5994510" y="2839165"/>
            <a:ext cx="5530788" cy="3144384"/>
            <a:chOff x="5994510" y="2839165"/>
            <a:chExt cx="5530788" cy="3144384"/>
          </a:xfrm>
        </p:grpSpPr>
        <p:sp>
          <p:nvSpPr>
            <p:cNvPr id="2" name="Rectangle 1">
              <a:extLst>
                <a:ext uri="{FF2B5EF4-FFF2-40B4-BE49-F238E27FC236}">
                  <a16:creationId xmlns:a16="http://schemas.microsoft.com/office/drawing/2014/main" id="{CCB49BEB-1EB1-4EF4-B802-C4BF73D3493F}"/>
                </a:ext>
              </a:extLst>
            </p:cNvPr>
            <p:cNvSpPr/>
            <p:nvPr/>
          </p:nvSpPr>
          <p:spPr bwMode="auto">
            <a:xfrm>
              <a:off x="5994510" y="2839165"/>
              <a:ext cx="5530788" cy="314438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a:solidFill>
                    <a:schemeClr val="tx1"/>
                  </a:solidFill>
                </a:ln>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C2A6B381-23E9-418B-9432-31C3D95F25D6}"/>
                </a:ext>
              </a:extLst>
            </p:cNvPr>
            <p:cNvSpPr txBox="1"/>
            <p:nvPr/>
          </p:nvSpPr>
          <p:spPr>
            <a:xfrm>
              <a:off x="5994510" y="2938096"/>
              <a:ext cx="5530788" cy="492443"/>
            </a:xfrm>
            <a:prstGeom prst="rect">
              <a:avLst/>
            </a:prstGeom>
            <a:noFill/>
          </p:spPr>
          <p:txBody>
            <a:bodyPr wrap="square" lIns="0" tIns="0" rIns="0" bIns="0" rtlCol="0">
              <a:spAutoFit/>
            </a:bodyPr>
            <a:lstStyle/>
            <a:p>
              <a:pPr algn="ctr"/>
              <a:r>
                <a:rPr lang="en-US">
                  <a:latin typeface="+mj-lt"/>
                </a:rPr>
                <a:t>Organizational spend on public cloud</a:t>
              </a:r>
            </a:p>
            <a:p>
              <a:pPr algn="ctr"/>
              <a:r>
                <a:rPr lang="en-US" sz="1400">
                  <a:gradFill>
                    <a:gsLst>
                      <a:gs pos="2917">
                        <a:schemeClr val="tx1"/>
                      </a:gs>
                      <a:gs pos="30000">
                        <a:schemeClr val="tx1"/>
                      </a:gs>
                    </a:gsLst>
                    <a:lin ang="5400000" scaled="0"/>
                  </a:gradFill>
                </a:rPr>
                <a:t>Average % across all respondents</a:t>
              </a:r>
            </a:p>
          </p:txBody>
        </p:sp>
        <p:sp>
          <p:nvSpPr>
            <p:cNvPr id="10" name="TextBox 9">
              <a:extLst>
                <a:ext uri="{FF2B5EF4-FFF2-40B4-BE49-F238E27FC236}">
                  <a16:creationId xmlns:a16="http://schemas.microsoft.com/office/drawing/2014/main" id="{7BBC690E-6DBB-4422-8DD7-5A934A71AF0F}"/>
                </a:ext>
              </a:extLst>
            </p:cNvPr>
            <p:cNvSpPr txBox="1"/>
            <p:nvPr/>
          </p:nvSpPr>
          <p:spPr>
            <a:xfrm>
              <a:off x="6121225" y="4070271"/>
              <a:ext cx="2267576" cy="307777"/>
            </a:xfrm>
            <a:prstGeom prst="rect">
              <a:avLst/>
            </a:prstGeom>
            <a:noFill/>
          </p:spPr>
          <p:txBody>
            <a:bodyPr wrap="square">
              <a:spAutoFit/>
            </a:bodyPr>
            <a:lstStyle/>
            <a:p>
              <a:r>
                <a:rPr lang="en-US" sz="1400" b="1">
                  <a:gradFill>
                    <a:gsLst>
                      <a:gs pos="2917">
                        <a:schemeClr val="tx1"/>
                      </a:gs>
                      <a:gs pos="30000">
                        <a:schemeClr val="tx1"/>
                      </a:gs>
                    </a:gsLst>
                    <a:lin ang="5400000" scaled="0"/>
                  </a:gradFill>
                </a:rPr>
                <a:t>Next 12 months</a:t>
              </a:r>
              <a:endParaRPr lang="en-US" sz="1400" b="1"/>
            </a:p>
          </p:txBody>
        </p:sp>
        <p:sp>
          <p:nvSpPr>
            <p:cNvPr id="9" name="TextBox 8">
              <a:extLst>
                <a:ext uri="{FF2B5EF4-FFF2-40B4-BE49-F238E27FC236}">
                  <a16:creationId xmlns:a16="http://schemas.microsoft.com/office/drawing/2014/main" id="{BD8C9684-D8CA-45D5-8328-A6A5C02413AF}"/>
                </a:ext>
              </a:extLst>
            </p:cNvPr>
            <p:cNvSpPr txBox="1"/>
            <p:nvPr/>
          </p:nvSpPr>
          <p:spPr>
            <a:xfrm>
              <a:off x="5998346" y="5060259"/>
              <a:ext cx="1725227" cy="523220"/>
            </a:xfrm>
            <a:prstGeom prst="rect">
              <a:avLst/>
            </a:prstGeom>
            <a:noFill/>
          </p:spPr>
          <p:txBody>
            <a:bodyPr wrap="square">
              <a:spAutoFit/>
            </a:bodyPr>
            <a:lstStyle/>
            <a:p>
              <a:pPr algn="ctr"/>
              <a:r>
                <a:rPr lang="en-US" sz="1400" b="1">
                  <a:gradFill>
                    <a:gsLst>
                      <a:gs pos="2917">
                        <a:schemeClr val="tx1"/>
                      </a:gs>
                      <a:gs pos="30000">
                        <a:schemeClr val="tx1"/>
                      </a:gs>
                    </a:gsLst>
                    <a:lin ang="5400000" scaled="0"/>
                  </a:gradFill>
                </a:rPr>
                <a:t>Current cloud spend</a:t>
              </a:r>
              <a:endParaRPr lang="en-US" sz="1400" b="1"/>
            </a:p>
          </p:txBody>
        </p:sp>
        <p:sp>
          <p:nvSpPr>
            <p:cNvPr id="12" name="Rectangle 11">
              <a:extLst>
                <a:ext uri="{FF2B5EF4-FFF2-40B4-BE49-F238E27FC236}">
                  <a16:creationId xmlns:a16="http://schemas.microsoft.com/office/drawing/2014/main" id="{FD96285D-DF15-4EAB-A967-6C9D2EA659DB}"/>
                </a:ext>
              </a:extLst>
            </p:cNvPr>
            <p:cNvSpPr/>
            <p:nvPr/>
          </p:nvSpPr>
          <p:spPr bwMode="auto">
            <a:xfrm>
              <a:off x="7723574" y="4012830"/>
              <a:ext cx="3534790" cy="39683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E7CC306B-B589-4A72-9688-089151D6380B}"/>
                </a:ext>
              </a:extLst>
            </p:cNvPr>
            <p:cNvSpPr/>
            <p:nvPr/>
          </p:nvSpPr>
          <p:spPr bwMode="auto">
            <a:xfrm>
              <a:off x="7719803" y="5078384"/>
              <a:ext cx="2267576" cy="39683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4D3DD7F6-8BD2-477E-B12B-0DF60C118347}"/>
                </a:ext>
              </a:extLst>
            </p:cNvPr>
            <p:cNvSpPr/>
            <p:nvPr/>
          </p:nvSpPr>
          <p:spPr bwMode="auto">
            <a:xfrm>
              <a:off x="10214568" y="4012830"/>
              <a:ext cx="1043795" cy="396839"/>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47%</a:t>
              </a:r>
            </a:p>
          </p:txBody>
        </p:sp>
        <p:sp>
          <p:nvSpPr>
            <p:cNvPr id="20" name="TextBox 19">
              <a:extLst>
                <a:ext uri="{FF2B5EF4-FFF2-40B4-BE49-F238E27FC236}">
                  <a16:creationId xmlns:a16="http://schemas.microsoft.com/office/drawing/2014/main" id="{3E383B46-DA64-46C1-A966-8B3F73088A34}"/>
                </a:ext>
              </a:extLst>
            </p:cNvPr>
            <p:cNvSpPr txBox="1"/>
            <p:nvPr/>
          </p:nvSpPr>
          <p:spPr>
            <a:xfrm>
              <a:off x="7719803" y="3675493"/>
              <a:ext cx="2494765" cy="276999"/>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Current Spend</a:t>
              </a:r>
              <a:endParaRPr lang="en-US" sz="1200" b="1"/>
            </a:p>
          </p:txBody>
        </p:sp>
        <p:sp>
          <p:nvSpPr>
            <p:cNvPr id="19" name="TextBox 18">
              <a:extLst>
                <a:ext uri="{FF2B5EF4-FFF2-40B4-BE49-F238E27FC236}">
                  <a16:creationId xmlns:a16="http://schemas.microsoft.com/office/drawing/2014/main" id="{418F3E63-894C-4431-80B2-C16E0D346121}"/>
                </a:ext>
              </a:extLst>
            </p:cNvPr>
            <p:cNvSpPr txBox="1"/>
            <p:nvPr/>
          </p:nvSpPr>
          <p:spPr>
            <a:xfrm>
              <a:off x="7775439" y="4723752"/>
              <a:ext cx="2100670" cy="276999"/>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Original Budget</a:t>
              </a:r>
              <a:endParaRPr lang="en-US" sz="1200" b="1"/>
            </a:p>
          </p:txBody>
        </p:sp>
        <p:sp>
          <p:nvSpPr>
            <p:cNvPr id="22" name="Rectangle 21">
              <a:extLst>
                <a:ext uri="{FF2B5EF4-FFF2-40B4-BE49-F238E27FC236}">
                  <a16:creationId xmlns:a16="http://schemas.microsoft.com/office/drawing/2014/main" id="{09365A85-4E90-4781-AFA6-7DEA1654F4D3}"/>
                </a:ext>
              </a:extLst>
            </p:cNvPr>
            <p:cNvSpPr/>
            <p:nvPr/>
          </p:nvSpPr>
          <p:spPr bwMode="auto">
            <a:xfrm>
              <a:off x="9876108" y="5078384"/>
              <a:ext cx="480871" cy="39683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000">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01D74E25-B56A-4ABD-B3F4-69B242120CAC}"/>
                </a:ext>
              </a:extLst>
            </p:cNvPr>
            <p:cNvSpPr txBox="1"/>
            <p:nvPr/>
          </p:nvSpPr>
          <p:spPr>
            <a:xfrm>
              <a:off x="9849474" y="5123647"/>
              <a:ext cx="555155" cy="307777"/>
            </a:xfrm>
            <a:prstGeom prst="rect">
              <a:avLst/>
            </a:prstGeom>
            <a:noFill/>
          </p:spPr>
          <p:txBody>
            <a:bodyPr wrap="square">
              <a:sp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23%</a:t>
              </a:r>
            </a:p>
          </p:txBody>
        </p:sp>
        <p:sp>
          <p:nvSpPr>
            <p:cNvPr id="27" name="TextBox 26">
              <a:extLst>
                <a:ext uri="{FF2B5EF4-FFF2-40B4-BE49-F238E27FC236}">
                  <a16:creationId xmlns:a16="http://schemas.microsoft.com/office/drawing/2014/main" id="{A58A1E2B-4623-48FA-9160-20053899B396}"/>
                </a:ext>
              </a:extLst>
            </p:cNvPr>
            <p:cNvSpPr txBox="1"/>
            <p:nvPr/>
          </p:nvSpPr>
          <p:spPr>
            <a:xfrm>
              <a:off x="9633103" y="4616719"/>
              <a:ext cx="1078153" cy="461665"/>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Amount over budget</a:t>
              </a:r>
              <a:endParaRPr lang="en-US" sz="1200" b="1"/>
            </a:p>
          </p:txBody>
        </p:sp>
        <p:sp>
          <p:nvSpPr>
            <p:cNvPr id="30" name="TextBox 29">
              <a:extLst>
                <a:ext uri="{FF2B5EF4-FFF2-40B4-BE49-F238E27FC236}">
                  <a16:creationId xmlns:a16="http://schemas.microsoft.com/office/drawing/2014/main" id="{C0901D41-B106-4891-B432-8CCB432F6D28}"/>
                </a:ext>
              </a:extLst>
            </p:cNvPr>
            <p:cNvSpPr txBox="1"/>
            <p:nvPr/>
          </p:nvSpPr>
          <p:spPr>
            <a:xfrm>
              <a:off x="9989202" y="3540122"/>
              <a:ext cx="1336485" cy="461665"/>
            </a:xfrm>
            <a:prstGeom prst="rect">
              <a:avLst/>
            </a:prstGeom>
            <a:noFill/>
          </p:spPr>
          <p:txBody>
            <a:bodyPr wrap="square">
              <a:spAutoFit/>
            </a:bodyPr>
            <a:lstStyle/>
            <a:p>
              <a:pPr algn="ctr"/>
              <a:r>
                <a:rPr lang="en-US" sz="1200" b="1">
                  <a:gradFill>
                    <a:gsLst>
                      <a:gs pos="2917">
                        <a:schemeClr val="tx1"/>
                      </a:gs>
                      <a:gs pos="30000">
                        <a:schemeClr val="tx1"/>
                      </a:gs>
                    </a:gsLst>
                    <a:lin ang="5400000" scaled="0"/>
                  </a:gradFill>
                </a:rPr>
                <a:t>Growth in next 12 months</a:t>
              </a:r>
              <a:endParaRPr lang="en-US" sz="1200" b="1"/>
            </a:p>
          </p:txBody>
        </p:sp>
        <p:sp>
          <p:nvSpPr>
            <p:cNvPr id="34" name="TextBox 33">
              <a:extLst>
                <a:ext uri="{FF2B5EF4-FFF2-40B4-BE49-F238E27FC236}">
                  <a16:creationId xmlns:a16="http://schemas.microsoft.com/office/drawing/2014/main" id="{F27C2C51-F34B-4E11-8CCA-1F5001F0C542}"/>
                </a:ext>
              </a:extLst>
            </p:cNvPr>
            <p:cNvSpPr txBox="1"/>
            <p:nvPr/>
          </p:nvSpPr>
          <p:spPr>
            <a:xfrm>
              <a:off x="6011260" y="5721939"/>
              <a:ext cx="691858" cy="261610"/>
            </a:xfrm>
            <a:prstGeom prst="rect">
              <a:avLst/>
            </a:prstGeom>
            <a:noFill/>
          </p:spPr>
          <p:txBody>
            <a:bodyPr wrap="square">
              <a:spAutoFit/>
            </a:bodyPr>
            <a:lstStyle/>
            <a:p>
              <a:r>
                <a:rPr lang="en-US" sz="1100" i="1">
                  <a:gradFill>
                    <a:gsLst>
                      <a:gs pos="2917">
                        <a:schemeClr val="tx1"/>
                      </a:gs>
                      <a:gs pos="30000">
                        <a:schemeClr val="tx1"/>
                      </a:gs>
                    </a:gsLst>
                    <a:lin ang="5400000" scaled="0"/>
                  </a:gradFill>
                </a:rPr>
                <a:t>N=750</a:t>
              </a:r>
              <a:endParaRPr lang="en-US" sz="1100" i="1"/>
            </a:p>
          </p:txBody>
        </p:sp>
      </p:grpSp>
    </p:spTree>
    <p:extLst>
      <p:ext uri="{BB962C8B-B14F-4D97-AF65-F5344CB8AC3E}">
        <p14:creationId xmlns:p14="http://schemas.microsoft.com/office/powerpoint/2010/main" val="2156756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782171-A753-4680-AFD3-A35B67ED542D}"/>
              </a:ext>
            </a:extLst>
          </p:cNvPr>
          <p:cNvSpPr/>
          <p:nvPr/>
        </p:nvSpPr>
        <p:spPr bwMode="auto">
          <a:xfrm>
            <a:off x="7826928" y="0"/>
            <a:ext cx="436507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293AD99-AAA5-4C42-9B6F-19D4D9AB7ECB}"/>
              </a:ext>
            </a:extLst>
          </p:cNvPr>
          <p:cNvSpPr>
            <a:spLocks noGrp="1"/>
          </p:cNvSpPr>
          <p:nvPr>
            <p:ph type="title"/>
          </p:nvPr>
        </p:nvSpPr>
        <p:spPr>
          <a:xfrm>
            <a:off x="403436" y="351937"/>
            <a:ext cx="8052667" cy="1107996"/>
          </a:xfrm>
        </p:spPr>
        <p:txBody>
          <a:bodyPr/>
          <a:lstStyle/>
          <a:p>
            <a:pPr>
              <a:defRPr/>
            </a:pPr>
            <a:r>
              <a:rPr lang="en-US" sz="3500" b="1" dirty="0">
                <a:solidFill>
                  <a:srgbClr val="FFFFFF"/>
                </a:solidFill>
                <a:latin typeface="Ubuntu" panose="020B0504030602030204" pitchFamily="34" charset="0"/>
                <a:cs typeface="Segoe UI Semibold"/>
              </a:rPr>
              <a:t>Well-architected solutions </a:t>
            </a:r>
            <a:r>
              <a:rPr lang="en-US" sz="3500" b="1" dirty="0">
                <a:solidFill>
                  <a:srgbClr val="4BE8FF"/>
                </a:solidFill>
                <a:latin typeface="Ubuntu" panose="020B0504030602030204" pitchFamily="34" charset="0"/>
                <a:cs typeface="Segoe UI Semibold"/>
              </a:rPr>
              <a:t>enable—</a:t>
            </a:r>
            <a:br>
              <a:rPr lang="en-US" sz="3500" b="1" dirty="0">
                <a:solidFill>
                  <a:srgbClr val="4BE8FF"/>
                </a:solidFill>
                <a:latin typeface="Ubuntu" panose="020B0504030602030204" pitchFamily="34" charset="0"/>
                <a:cs typeface="Segoe UI Semibold"/>
              </a:rPr>
            </a:br>
            <a:r>
              <a:rPr lang="en-US" sz="3500" b="1" dirty="0">
                <a:solidFill>
                  <a:srgbClr val="4BE8FF"/>
                </a:solidFill>
                <a:latin typeface="Ubuntu" panose="020B0504030602030204" pitchFamily="34" charset="0"/>
                <a:cs typeface="Segoe UI Semibold"/>
              </a:rPr>
              <a:t>cost savings in security spend</a:t>
            </a:r>
          </a:p>
        </p:txBody>
      </p:sp>
      <p:sp>
        <p:nvSpPr>
          <p:cNvPr id="9" name="TextBox 8">
            <a:extLst>
              <a:ext uri="{FF2B5EF4-FFF2-40B4-BE49-F238E27FC236}">
                <a16:creationId xmlns:a16="http://schemas.microsoft.com/office/drawing/2014/main" id="{D991971D-60CE-4C9D-9900-A093A9206E71}"/>
              </a:ext>
            </a:extLst>
          </p:cNvPr>
          <p:cNvSpPr txBox="1"/>
          <p:nvPr/>
        </p:nvSpPr>
        <p:spPr>
          <a:xfrm>
            <a:off x="697050" y="2098630"/>
            <a:ext cx="6349702" cy="2339102"/>
          </a:xfrm>
          <a:prstGeom prst="rect">
            <a:avLst/>
          </a:prstGeom>
          <a:noFill/>
        </p:spPr>
        <p:txBody>
          <a:bodyPr wrap="square" lIns="0" tIns="0" rIns="0" bIns="0" rtlCol="0">
            <a:spAutoFit/>
          </a:bodyPr>
          <a:lstStyle/>
          <a:p>
            <a:r>
              <a:rPr lang="en-US" sz="2000" spc="-50" dirty="0">
                <a:ln w="3175">
                  <a:noFill/>
                </a:ln>
                <a:solidFill>
                  <a:srgbClr val="FFFFFF"/>
                </a:solidFill>
                <a:effectLst>
                  <a:outerShdw blurRad="190500" dist="50800" dir="5400000" algn="ctr" rotWithShape="0">
                    <a:srgbClr val="000000">
                      <a:alpha val="50000"/>
                    </a:srgbClr>
                  </a:outerShdw>
                </a:effectLst>
                <a:cs typeface="Segoe UI Semibold"/>
              </a:rPr>
              <a:t>In 2019, encryption, business continuity management, DevSecOps, and threat intelligence sharing </a:t>
            </a:r>
            <a:r>
              <a:rPr lang="en-US" sz="2000" b="1" spc="-50" dirty="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mitigated cost</a:t>
            </a:r>
            <a:r>
              <a:rPr lang="en-US" sz="2000" b="1" spc="-50" baseline="30000" dirty="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1</a:t>
            </a:r>
            <a:endParaRPr lang="en-US" sz="2000" b="1" spc="-50" dirty="0">
              <a:ln w="3175">
                <a:noFill/>
              </a:ln>
              <a:solidFill>
                <a:srgbClr val="4BE8FF"/>
              </a:solidFill>
              <a:effectLst>
                <a:outerShdw blurRad="190500" dist="50800" dir="5400000" algn="ctr" rotWithShape="0">
                  <a:srgbClr val="000000">
                    <a:alpha val="50000"/>
                  </a:srgbClr>
                </a:outerShdw>
              </a:effectLst>
              <a:latin typeface="Segoe UI Semibold"/>
              <a:cs typeface="Segoe UI Semibold"/>
            </a:endParaRPr>
          </a:p>
          <a:p>
            <a:pPr marL="342900" indent="-342900">
              <a:buFont typeface="Wingdings" panose="05000000000000000000" pitchFamily="2" charset="2"/>
              <a:buChar char="§"/>
            </a:pPr>
            <a:endParaRPr lang="en-US" sz="2200" dirty="0"/>
          </a:p>
          <a:p>
            <a:pPr marL="800100" lvl="1" indent="-342900">
              <a:buFont typeface="Wingdings" panose="05000000000000000000" pitchFamily="2" charset="2"/>
              <a:buChar char="§"/>
            </a:pPr>
            <a:r>
              <a:rPr lang="en-US" dirty="0"/>
              <a:t>Encryption </a:t>
            </a:r>
            <a:r>
              <a:rPr lang="en-US" spc="-50" dirty="0">
                <a:ln w="3175">
                  <a:noFill/>
                </a:ln>
                <a:solidFill>
                  <a:srgbClr val="4BE8FF"/>
                </a:solidFill>
                <a:effectLst>
                  <a:outerShdw blurRad="190500" dist="50800" dir="5400000" algn="ctr" rotWithShape="0">
                    <a:srgbClr val="000000">
                      <a:alpha val="50000"/>
                    </a:srgbClr>
                  </a:outerShdw>
                </a:effectLst>
                <a:cs typeface="Segoe UI Semibold"/>
              </a:rPr>
              <a:t>reduced breach costs by an average of $360,000.</a:t>
            </a:r>
          </a:p>
          <a:p>
            <a:endParaRPr lang="en-US" spc="-50" dirty="0">
              <a:ln w="3175">
                <a:noFill/>
              </a:ln>
              <a:solidFill>
                <a:srgbClr val="4BE8FF"/>
              </a:solidFill>
              <a:effectLst>
                <a:outerShdw blurRad="190500" dist="50800" dir="5400000" algn="ctr" rotWithShape="0">
                  <a:srgbClr val="000000">
                    <a:alpha val="50000"/>
                  </a:srgbClr>
                </a:outerShdw>
              </a:effectLst>
              <a:cs typeface="Segoe UI Semibold"/>
            </a:endParaRPr>
          </a:p>
          <a:p>
            <a:pPr marL="800100" lvl="1" indent="-342900">
              <a:buFont typeface="Wingdings" panose="05000000000000000000" pitchFamily="2" charset="2"/>
              <a:buChar char="§"/>
            </a:pPr>
            <a:r>
              <a:rPr lang="en-US" dirty="0"/>
              <a:t>Business continuity management </a:t>
            </a:r>
            <a:r>
              <a:rPr lang="en-US" spc="-50" dirty="0">
                <a:ln w="3175">
                  <a:noFill/>
                </a:ln>
                <a:solidFill>
                  <a:srgbClr val="4BE8FF"/>
                </a:solidFill>
                <a:effectLst>
                  <a:outerShdw blurRad="190500" dist="50800" dir="5400000" algn="ctr" rotWithShape="0">
                    <a:srgbClr val="000000">
                      <a:alpha val="50000"/>
                    </a:srgbClr>
                  </a:outerShdw>
                </a:effectLst>
                <a:cs typeface="Segoe UI Semibold"/>
              </a:rPr>
              <a:t>reduced the total cost of a data breach by an average of $280,000.</a:t>
            </a:r>
          </a:p>
        </p:txBody>
      </p:sp>
      <p:sp>
        <p:nvSpPr>
          <p:cNvPr id="12" name="TextBox 11">
            <a:extLst>
              <a:ext uri="{FF2B5EF4-FFF2-40B4-BE49-F238E27FC236}">
                <a16:creationId xmlns:a16="http://schemas.microsoft.com/office/drawing/2014/main" id="{14EF4091-E302-4445-9DAC-40104EECF04F}"/>
              </a:ext>
            </a:extLst>
          </p:cNvPr>
          <p:cNvSpPr txBox="1"/>
          <p:nvPr/>
        </p:nvSpPr>
        <p:spPr>
          <a:xfrm>
            <a:off x="697050" y="6072558"/>
            <a:ext cx="10274969" cy="246221"/>
          </a:xfrm>
          <a:prstGeom prst="rect">
            <a:avLst/>
          </a:prstGeom>
          <a:noFill/>
        </p:spPr>
        <p:txBody>
          <a:bodyPr wrap="square" lIns="0" tIns="0" rIns="0" bIns="0" rtlCol="0">
            <a:spAutoFit/>
          </a:bodyPr>
          <a:lstStyle/>
          <a:p>
            <a:r>
              <a:rPr lang="en-US" sz="1400" baseline="30000">
                <a:gradFill>
                  <a:gsLst>
                    <a:gs pos="2917">
                      <a:schemeClr val="tx1"/>
                    </a:gs>
                    <a:gs pos="30000">
                      <a:schemeClr val="tx1"/>
                    </a:gs>
                  </a:gsLst>
                  <a:lin ang="5400000" scaled="0"/>
                </a:gradFill>
              </a:rPr>
              <a:t>1</a:t>
            </a:r>
            <a:r>
              <a:rPr lang="en-US" sz="1600">
                <a:gradFill>
                  <a:gsLst>
                    <a:gs pos="2917">
                      <a:schemeClr val="tx1"/>
                    </a:gs>
                    <a:gs pos="30000">
                      <a:schemeClr val="tx1"/>
                    </a:gs>
                  </a:gsLst>
                  <a:lin ang="5400000" scaled="0"/>
                </a:gradFill>
              </a:rPr>
              <a:t> </a:t>
            </a:r>
            <a:r>
              <a:rPr lang="en-US" sz="1600" baseline="30000">
                <a:solidFill>
                  <a:srgbClr val="50E6FF"/>
                </a:solidFill>
                <a:hlinkClick r:id="rId4">
                  <a:extLst>
                    <a:ext uri="{A12FA001-AC4F-418D-AE19-62706E023703}">
                      <ahyp:hlinkClr xmlns:ahyp="http://schemas.microsoft.com/office/drawing/2018/hyperlinkcolor" val="tx"/>
                    </a:ext>
                  </a:extLst>
                </a:hlinkClick>
              </a:rPr>
              <a:t>The Cost of a Data Breach Report, IBM Security, 2019. </a:t>
            </a:r>
            <a:r>
              <a:rPr lang="en-US" sz="1600" baseline="30000">
                <a:hlinkClick r:id="rId4">
                  <a:extLst>
                    <a:ext uri="{A12FA001-AC4F-418D-AE19-62706E023703}">
                      <ahyp:hlinkClr xmlns:ahyp="http://schemas.microsoft.com/office/drawing/2018/hyperlinkcolor" val="tx"/>
                    </a:ext>
                  </a:extLst>
                </a:hlinkClick>
              </a:rPr>
              <a:t>Conducted by </a:t>
            </a:r>
            <a:r>
              <a:rPr lang="en-US" sz="1600" baseline="30000" err="1">
                <a:hlinkClick r:id="rId4">
                  <a:extLst>
                    <a:ext uri="{A12FA001-AC4F-418D-AE19-62706E023703}">
                      <ahyp:hlinkClr xmlns:ahyp="http://schemas.microsoft.com/office/drawing/2018/hyperlinkcolor" val="tx"/>
                    </a:ext>
                  </a:extLst>
                </a:hlinkClick>
              </a:rPr>
              <a:t>Ponemon</a:t>
            </a:r>
            <a:r>
              <a:rPr lang="en-US" sz="1600" baseline="30000">
                <a:hlinkClick r:id="rId4">
                  <a:extLst>
                    <a:ext uri="{A12FA001-AC4F-418D-AE19-62706E023703}">
                      <ahyp:hlinkClr xmlns:ahyp="http://schemas.microsoft.com/office/drawing/2018/hyperlinkcolor" val="tx"/>
                    </a:ext>
                  </a:extLst>
                </a:hlinkClick>
              </a:rPr>
              <a:t> Institute LLC</a:t>
            </a:r>
            <a:endParaRPr lang="en-US" sz="1600"/>
          </a:p>
        </p:txBody>
      </p:sp>
      <p:pic>
        <p:nvPicPr>
          <p:cNvPr id="1026" name="Picture 2" descr="CLO19_Ubisoft_Azure_013">
            <a:extLst>
              <a:ext uri="{FF2B5EF4-FFF2-40B4-BE49-F238E27FC236}">
                <a16:creationId xmlns:a16="http://schemas.microsoft.com/office/drawing/2014/main" id="{C5EDB4AE-FFA2-4964-A341-FD90ABE3F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0093" y="0"/>
            <a:ext cx="464190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123446"/>
      </p:ext>
    </p:extLst>
  </p:cSld>
  <p:clrMapOvr>
    <a:overrideClrMapping bg1="dk1" tx1="lt1" bg2="dk2" tx2="lt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9052BA2-D7AA-403C-B63C-7E12504D9163}"/>
              </a:ext>
            </a:extLst>
          </p:cNvPr>
          <p:cNvSpPr txBox="1"/>
          <p:nvPr/>
        </p:nvSpPr>
        <p:spPr>
          <a:xfrm>
            <a:off x="647731" y="2178912"/>
            <a:ext cx="8320027" cy="615553"/>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rPr>
              <a:t>Companies with incident response teams with testing of IR plans</a:t>
            </a:r>
            <a:r>
              <a:rPr lang="en-US" sz="2000" b="1" spc="-50" dirty="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 —</a:t>
            </a:r>
            <a:r>
              <a:rPr lang="en-US" sz="2000" b="1" spc="-50" dirty="0">
                <a:ln w="3175">
                  <a:noFill/>
                </a:ln>
                <a:solidFill>
                  <a:srgbClr val="4BE8FF"/>
                </a:solidFill>
                <a:effectLst>
                  <a:outerShdw blurRad="190500" dist="50800" dir="5400000" algn="ctr" rotWithShape="0">
                    <a:srgbClr val="000000">
                      <a:alpha val="50000"/>
                    </a:srgbClr>
                  </a:outerShdw>
                </a:effectLst>
                <a:cs typeface="Segoe UI Semibold"/>
              </a:rPr>
              <a:t>saved over $1.2 million</a:t>
            </a:r>
            <a:r>
              <a:rPr lang="en-US" sz="2000" b="1" spc="-50" baseline="30000" dirty="0">
                <a:ln w="3175">
                  <a:noFill/>
                </a:ln>
                <a:solidFill>
                  <a:srgbClr val="4BE8FF"/>
                </a:solidFill>
                <a:effectLst>
                  <a:outerShdw blurRad="190500" dist="50800" dir="5400000" algn="ctr" rotWithShape="0">
                    <a:srgbClr val="000000">
                      <a:alpha val="50000"/>
                    </a:srgbClr>
                  </a:outerShdw>
                </a:effectLst>
                <a:cs typeface="Segoe UI Semibold"/>
              </a:rPr>
              <a:t>1</a:t>
            </a:r>
            <a:r>
              <a:rPr lang="en-US" sz="2000" b="1" spc="-50" dirty="0">
                <a:ln w="3175">
                  <a:noFill/>
                </a:ln>
                <a:solidFill>
                  <a:srgbClr val="4BE8FF"/>
                </a:solidFill>
                <a:effectLst>
                  <a:outerShdw blurRad="190500" dist="50800" dir="5400000" algn="ctr" rotWithShape="0">
                    <a:srgbClr val="000000">
                      <a:alpha val="50000"/>
                    </a:srgbClr>
                  </a:outerShdw>
                </a:effectLst>
                <a:cs typeface="Segoe UI Semibold"/>
              </a:rPr>
              <a:t>.</a:t>
            </a:r>
          </a:p>
        </p:txBody>
      </p:sp>
      <p:sp>
        <p:nvSpPr>
          <p:cNvPr id="11" name="TextBox 10">
            <a:extLst>
              <a:ext uri="{FF2B5EF4-FFF2-40B4-BE49-F238E27FC236}">
                <a16:creationId xmlns:a16="http://schemas.microsoft.com/office/drawing/2014/main" id="{CE753326-371E-443D-8C8A-3B906372EE12}"/>
              </a:ext>
            </a:extLst>
          </p:cNvPr>
          <p:cNvSpPr txBox="1"/>
          <p:nvPr/>
        </p:nvSpPr>
        <p:spPr>
          <a:xfrm>
            <a:off x="647731" y="3429000"/>
            <a:ext cx="9823974" cy="1969770"/>
          </a:xfrm>
          <a:prstGeom prst="rect">
            <a:avLst/>
          </a:prstGeom>
          <a:noFill/>
        </p:spPr>
        <p:txBody>
          <a:bodyPr wrap="square" lIns="0" tIns="0" rIns="0" bIns="0" rtlCol="0">
            <a:spAutoFit/>
          </a:bodyPr>
          <a:lstStyle/>
          <a:p>
            <a:r>
              <a:rPr lang="en-US" sz="2000" b="1" spc="-50">
                <a:ln w="3175">
                  <a:noFill/>
                </a:ln>
                <a:solidFill>
                  <a:srgbClr val="4BE8FF"/>
                </a:solidFill>
                <a:effectLst>
                  <a:outerShdw blurRad="190500" dist="50800" dir="5400000" algn="ctr" rotWithShape="0">
                    <a:srgbClr val="000000">
                      <a:alpha val="50000"/>
                    </a:srgbClr>
                  </a:outerShdw>
                </a:effectLst>
                <a:latin typeface="Segoe UI Semibold"/>
                <a:cs typeface="Segoe UI Semibold"/>
              </a:rPr>
              <a:t>Organizations without security automation experienced breach costs 95 percent higher </a:t>
            </a:r>
          </a:p>
          <a:p>
            <a:endParaRPr lang="en-US" spc="-50">
              <a:ln w="3175">
                <a:noFill/>
              </a:ln>
              <a:solidFill>
                <a:srgbClr val="4BE8FF"/>
              </a:solidFill>
              <a:effectLst>
                <a:outerShdw blurRad="190500" dist="50800" dir="5400000" algn="ctr" rotWithShape="0">
                  <a:srgbClr val="000000">
                    <a:alpha val="50000"/>
                  </a:srgbClr>
                </a:outerShdw>
              </a:effectLst>
              <a:cs typeface="Segoe UI Semibold"/>
            </a:endParaRPr>
          </a:p>
          <a:p>
            <a:pPr marL="800100" lvl="1" indent="-342900">
              <a:buFont typeface="Wingdings" panose="05000000000000000000" pitchFamily="2" charset="2"/>
              <a:buChar char="§"/>
            </a:pPr>
            <a:r>
              <a:rPr lang="en-US" spc="-50">
                <a:ln w="3175">
                  <a:noFill/>
                </a:ln>
                <a:solidFill>
                  <a:srgbClr val="4BE8FF"/>
                </a:solidFill>
                <a:effectLst>
                  <a:outerShdw blurRad="190500" dist="50800" dir="5400000" algn="ctr" rotWithShape="0">
                    <a:srgbClr val="000000">
                      <a:alpha val="50000"/>
                    </a:srgbClr>
                  </a:outerShdw>
                </a:effectLst>
                <a:cs typeface="Segoe UI Semibold"/>
              </a:rPr>
              <a:t>Breach costs rose above 16 percent at organizations without automation deployed,</a:t>
            </a:r>
            <a:r>
              <a:rPr lang="en-US" spc="-50">
                <a:ln w="3175">
                  <a:noFill/>
                </a:ln>
                <a:solidFill>
                  <a:srgbClr val="FFFFFF"/>
                </a:solidFill>
                <a:cs typeface="Segoe UI Semibold"/>
              </a:rPr>
              <a:t> going up from an average of $4.43 million in 2018 to $5.16 million in 2019.</a:t>
            </a:r>
          </a:p>
          <a:p>
            <a:pPr lvl="1"/>
            <a:endParaRPr lang="en-US" spc="-50">
              <a:ln w="3175">
                <a:noFill/>
              </a:ln>
              <a:solidFill>
                <a:srgbClr val="FFFFFF"/>
              </a:solidFill>
              <a:cs typeface="Segoe UI Semibold"/>
            </a:endParaRPr>
          </a:p>
          <a:p>
            <a:pPr marL="800100" lvl="1" indent="-342900">
              <a:buFont typeface="Wingdings" panose="05000000000000000000" pitchFamily="2" charset="2"/>
              <a:buChar char="§"/>
            </a:pPr>
            <a:r>
              <a:rPr lang="en-US" spc="-50">
                <a:ln w="3175">
                  <a:noFill/>
                </a:ln>
                <a:solidFill>
                  <a:srgbClr val="4BE8FF"/>
                </a:solidFill>
                <a:effectLst>
                  <a:outerShdw blurRad="190500" dist="50800" dir="5400000" algn="ctr" rotWithShape="0">
                    <a:srgbClr val="000000">
                      <a:alpha val="50000"/>
                    </a:srgbClr>
                  </a:outerShdw>
                </a:effectLst>
                <a:cs typeface="Segoe UI Semibold"/>
              </a:rPr>
              <a:t>Breach costs decreased by 8 percent at organizations with fully deployed automation</a:t>
            </a:r>
            <a:r>
              <a:rPr lang="en-US" spc="-50">
                <a:ln w="3175">
                  <a:noFill/>
                </a:ln>
                <a:solidFill>
                  <a:srgbClr val="FFFFFF"/>
                </a:solidFill>
                <a:cs typeface="Segoe UI Semibold"/>
              </a:rPr>
              <a:t>, from 2018 to 2019, from an average of $2.88 million in 2018 to $2.65 million in 2019.</a:t>
            </a:r>
          </a:p>
        </p:txBody>
      </p:sp>
      <p:sp>
        <p:nvSpPr>
          <p:cNvPr id="7" name="TextBox 6">
            <a:extLst>
              <a:ext uri="{FF2B5EF4-FFF2-40B4-BE49-F238E27FC236}">
                <a16:creationId xmlns:a16="http://schemas.microsoft.com/office/drawing/2014/main" id="{FEB2B7FF-87E8-4DE8-9A80-FD515D58ACC7}"/>
              </a:ext>
            </a:extLst>
          </p:cNvPr>
          <p:cNvSpPr txBox="1"/>
          <p:nvPr/>
        </p:nvSpPr>
        <p:spPr>
          <a:xfrm>
            <a:off x="790228" y="6253778"/>
            <a:ext cx="10274969" cy="246221"/>
          </a:xfrm>
          <a:prstGeom prst="rect">
            <a:avLst/>
          </a:prstGeom>
          <a:noFill/>
        </p:spPr>
        <p:txBody>
          <a:bodyPr wrap="square" lIns="0" tIns="0" rIns="0" bIns="0" rtlCol="0">
            <a:spAutoFit/>
          </a:bodyPr>
          <a:lstStyle/>
          <a:p>
            <a:r>
              <a:rPr lang="en-US" sz="1600" baseline="30000">
                <a:gradFill>
                  <a:gsLst>
                    <a:gs pos="2917">
                      <a:schemeClr val="tx1"/>
                    </a:gs>
                    <a:gs pos="30000">
                      <a:schemeClr val="tx1"/>
                    </a:gs>
                  </a:gsLst>
                  <a:lin ang="5400000" scaled="0"/>
                </a:gradFill>
              </a:rPr>
              <a:t>1</a:t>
            </a:r>
            <a:r>
              <a:rPr lang="en-US" sz="1600">
                <a:gradFill>
                  <a:gsLst>
                    <a:gs pos="2917">
                      <a:schemeClr val="tx1"/>
                    </a:gs>
                    <a:gs pos="30000">
                      <a:schemeClr val="tx1"/>
                    </a:gs>
                  </a:gsLst>
                  <a:lin ang="5400000" scaled="0"/>
                </a:gradFill>
              </a:rPr>
              <a:t> </a:t>
            </a:r>
            <a:r>
              <a:rPr lang="en-US" sz="1600" baseline="30000">
                <a:solidFill>
                  <a:srgbClr val="50E6FF"/>
                </a:solidFill>
                <a:hlinkClick r:id="rId4">
                  <a:extLst>
                    <a:ext uri="{A12FA001-AC4F-418D-AE19-62706E023703}">
                      <ahyp:hlinkClr xmlns:ahyp="http://schemas.microsoft.com/office/drawing/2018/hyperlinkcolor" val="tx"/>
                    </a:ext>
                  </a:extLst>
                </a:hlinkClick>
              </a:rPr>
              <a:t>The Cost of a Data Breach Report, IBM Security, 2019. </a:t>
            </a:r>
            <a:r>
              <a:rPr lang="en-US" sz="1600" baseline="30000">
                <a:hlinkClick r:id="rId4">
                  <a:extLst>
                    <a:ext uri="{A12FA001-AC4F-418D-AE19-62706E023703}">
                      <ahyp:hlinkClr xmlns:ahyp="http://schemas.microsoft.com/office/drawing/2018/hyperlinkcolor" val="tx"/>
                    </a:ext>
                  </a:extLst>
                </a:hlinkClick>
              </a:rPr>
              <a:t>Conducted by </a:t>
            </a:r>
            <a:r>
              <a:rPr lang="en-US" sz="1600" baseline="30000" err="1">
                <a:hlinkClick r:id="rId4">
                  <a:extLst>
                    <a:ext uri="{A12FA001-AC4F-418D-AE19-62706E023703}">
                      <ahyp:hlinkClr xmlns:ahyp="http://schemas.microsoft.com/office/drawing/2018/hyperlinkcolor" val="tx"/>
                    </a:ext>
                  </a:extLst>
                </a:hlinkClick>
              </a:rPr>
              <a:t>Ponemon</a:t>
            </a:r>
            <a:r>
              <a:rPr lang="en-US" sz="1600" baseline="30000">
                <a:hlinkClick r:id="rId4">
                  <a:extLst>
                    <a:ext uri="{A12FA001-AC4F-418D-AE19-62706E023703}">
                      <ahyp:hlinkClr xmlns:ahyp="http://schemas.microsoft.com/office/drawing/2018/hyperlinkcolor" val="tx"/>
                    </a:ext>
                  </a:extLst>
                </a:hlinkClick>
              </a:rPr>
              <a:t> Institute LLC</a:t>
            </a:r>
            <a:endParaRPr lang="en-US" sz="1600"/>
          </a:p>
        </p:txBody>
      </p:sp>
      <p:sp>
        <p:nvSpPr>
          <p:cNvPr id="9" name="Title 1">
            <a:extLst>
              <a:ext uri="{FF2B5EF4-FFF2-40B4-BE49-F238E27FC236}">
                <a16:creationId xmlns:a16="http://schemas.microsoft.com/office/drawing/2014/main" id="{5BFCB21D-EC28-421D-9FF8-706CB8CEA8F2}"/>
              </a:ext>
            </a:extLst>
          </p:cNvPr>
          <p:cNvSpPr>
            <a:spLocks noGrp="1"/>
          </p:cNvSpPr>
          <p:nvPr>
            <p:ph type="title"/>
          </p:nvPr>
        </p:nvSpPr>
        <p:spPr>
          <a:xfrm>
            <a:off x="423553" y="434099"/>
            <a:ext cx="11251212" cy="1461939"/>
          </a:xfrm>
        </p:spPr>
        <p:txBody>
          <a:bodyPr/>
          <a:lstStyle/>
          <a:p>
            <a:pPr>
              <a:defRPr/>
            </a:pPr>
            <a:r>
              <a:rPr lang="en-US" sz="3500" b="1" dirty="0">
                <a:solidFill>
                  <a:srgbClr val="FFFFFF"/>
                </a:solidFill>
                <a:effectLst>
                  <a:outerShdw blurRad="190500" dist="50800" dir="5400000" algn="ctr" rotWithShape="0">
                    <a:srgbClr val="000000">
                      <a:alpha val="50000"/>
                    </a:srgbClr>
                  </a:outerShdw>
                </a:effectLst>
                <a:latin typeface="Ubuntu" panose="020B0504030602030204" pitchFamily="34" charset="0"/>
                <a:cs typeface="Segoe UI Semibold"/>
              </a:rPr>
              <a:t>Well-architected solutions</a:t>
            </a:r>
            <a:r>
              <a:rPr lang="en-US" sz="3500" b="1" dirty="0">
                <a:solidFill>
                  <a:srgbClr val="4BE8FF"/>
                </a:solidFill>
                <a:effectLst>
                  <a:outerShdw blurRad="190500" dist="50800" dir="5400000" algn="ctr" rotWithShape="0">
                    <a:srgbClr val="000000">
                      <a:alpha val="50000"/>
                    </a:srgbClr>
                  </a:outerShdw>
                </a:effectLst>
                <a:latin typeface="Ubuntu" panose="020B0504030602030204" pitchFamily="34" charset="0"/>
                <a:cs typeface="Segoe UI Semibold"/>
              </a:rPr>
              <a:t> enable—</a:t>
            </a:r>
            <a:br>
              <a:rPr lang="en-US" sz="3500" b="1" dirty="0">
                <a:solidFill>
                  <a:srgbClr val="4BE8FF"/>
                </a:solidFill>
                <a:effectLst>
                  <a:outerShdw blurRad="190500" dist="50800" dir="5400000" algn="ctr" rotWithShape="0">
                    <a:srgbClr val="000000">
                      <a:alpha val="50000"/>
                    </a:srgbClr>
                  </a:outerShdw>
                </a:effectLst>
                <a:latin typeface="Ubuntu" panose="020B0504030602030204" pitchFamily="34" charset="0"/>
                <a:cs typeface="Segoe UI Semibold"/>
              </a:rPr>
            </a:br>
            <a:r>
              <a:rPr lang="en-US" sz="3000" b="1" dirty="0">
                <a:solidFill>
                  <a:srgbClr val="4BE8FF"/>
                </a:solidFill>
                <a:effectLst>
                  <a:outerShdw blurRad="190500" dist="50800" dir="5400000" algn="ctr" rotWithShape="0">
                    <a:srgbClr val="000000">
                      <a:alpha val="50000"/>
                    </a:srgbClr>
                  </a:outerShdw>
                </a:effectLst>
                <a:latin typeface="Ubuntu" panose="020B0504030602030204" pitchFamily="34" charset="0"/>
                <a:cs typeface="Segoe UI Semibold"/>
              </a:rPr>
              <a:t>cost savings with resiliency, high-availability, and security automation strategies</a:t>
            </a:r>
          </a:p>
        </p:txBody>
      </p:sp>
    </p:spTree>
    <p:extLst>
      <p:ext uri="{BB962C8B-B14F-4D97-AF65-F5344CB8AC3E}">
        <p14:creationId xmlns:p14="http://schemas.microsoft.com/office/powerpoint/2010/main" val="4185696343"/>
      </p:ext>
    </p:extLst>
  </p:cSld>
  <p:clrMapOvr>
    <a:overrideClrMapping bg1="dk1" tx1="lt1" bg2="dk2" tx2="lt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noFill/>
        </p:spPr>
        <p:txBody>
          <a:bodyPr/>
          <a:lstStyle/>
          <a:p>
            <a:r>
              <a:rPr lang="en-US" sz="4000" dirty="0">
                <a:solidFill>
                  <a:srgbClr val="0078D4"/>
                </a:solidFill>
                <a:latin typeface="Ubuntu" panose="020B0504030602030204" pitchFamily="34" charset="0"/>
                <a:cs typeface="Segoe UI Semibold"/>
              </a:rPr>
              <a:t>Overview:</a:t>
            </a:r>
            <a:br>
              <a:rPr lang="en-US" sz="4000" dirty="0">
                <a:solidFill>
                  <a:srgbClr val="0078D4"/>
                </a:solidFill>
                <a:latin typeface="Ubuntu" panose="020B0504030602030204" pitchFamily="34" charset="0"/>
                <a:cs typeface="Segoe UI Semibold" panose="020B0702040204020203" pitchFamily="34" charset="0"/>
              </a:rPr>
            </a:br>
            <a:r>
              <a:rPr lang="en-US" sz="4000" dirty="0">
                <a:solidFill>
                  <a:srgbClr val="0078D4"/>
                </a:solidFill>
                <a:latin typeface="Ubuntu" panose="020B0504030602030204" pitchFamily="34" charset="0"/>
                <a:cs typeface="Segoe UI Semibold"/>
              </a:rPr>
              <a:t>Azure Well-Architected Framework</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34263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805957" y="673304"/>
            <a:ext cx="10833269" cy="553998"/>
          </a:xfrm>
        </p:spPr>
        <p:txBody>
          <a:bodyPr/>
          <a:lstStyle/>
          <a:p>
            <a:r>
              <a:rPr lang="en-US" dirty="0">
                <a:solidFill>
                  <a:schemeClr val="tx1"/>
                </a:solidFill>
                <a:latin typeface="Ubuntu" panose="020B0504030602030204" pitchFamily="34" charset="0"/>
                <a:ea typeface="+mj-lt"/>
                <a:cs typeface="+mj-lt"/>
              </a:rPr>
              <a:t>Well-architect &amp; optimize workloads for success</a:t>
            </a:r>
          </a:p>
        </p:txBody>
      </p:sp>
      <p:sp>
        <p:nvSpPr>
          <p:cNvPr id="4" name="TextBox 3">
            <a:extLst>
              <a:ext uri="{FF2B5EF4-FFF2-40B4-BE49-F238E27FC236}">
                <a16:creationId xmlns:a16="http://schemas.microsoft.com/office/drawing/2014/main" id="{2CDF3F2B-55A8-4375-B943-E0961917DAB6}"/>
              </a:ext>
            </a:extLst>
          </p:cNvPr>
          <p:cNvSpPr txBox="1"/>
          <p:nvPr/>
        </p:nvSpPr>
        <p:spPr>
          <a:xfrm>
            <a:off x="964019" y="3478618"/>
            <a:ext cx="4160874" cy="307777"/>
          </a:xfrm>
          <a:prstGeom prst="rect">
            <a:avLst/>
          </a:prstGeom>
          <a:noFill/>
        </p:spPr>
        <p:txBody>
          <a:bodyPr wrap="square" lIns="0" tIns="0" rIns="0" bIns="0" rtlCol="0">
            <a:spAutoFit/>
          </a:bodyPr>
          <a:lstStyle/>
          <a:p>
            <a:pPr algn="l"/>
            <a:endParaRPr lang="en-US" sz="2000">
              <a:gradFill>
                <a:gsLst>
                  <a:gs pos="2917">
                    <a:schemeClr val="tx1"/>
                  </a:gs>
                  <a:gs pos="30000">
                    <a:schemeClr val="tx1"/>
                  </a:gs>
                </a:gsLst>
                <a:lin ang="5400000" scaled="0"/>
              </a:gradFill>
            </a:endParaRPr>
          </a:p>
        </p:txBody>
      </p:sp>
      <p:graphicFrame>
        <p:nvGraphicFramePr>
          <p:cNvPr id="5" name="Table 4">
            <a:extLst>
              <a:ext uri="{FF2B5EF4-FFF2-40B4-BE49-F238E27FC236}">
                <a16:creationId xmlns:a16="http://schemas.microsoft.com/office/drawing/2014/main" id="{36E81093-0E56-4596-B24E-84BEF7EC2445}"/>
              </a:ext>
            </a:extLst>
          </p:cNvPr>
          <p:cNvGraphicFramePr/>
          <p:nvPr>
            <p:extLst>
              <p:ext uri="{D42A27DB-BD31-4B8C-83A1-F6EECF244321}">
                <p14:modId xmlns:p14="http://schemas.microsoft.com/office/powerpoint/2010/main" val="206819332"/>
              </p:ext>
            </p:extLst>
          </p:nvPr>
        </p:nvGraphicFramePr>
        <p:xfrm>
          <a:off x="460863" y="3420139"/>
          <a:ext cx="11178363" cy="1615440"/>
        </p:xfrm>
        <a:graphic>
          <a:graphicData uri="http://schemas.openxmlformats.org/drawingml/2006/table">
            <a:tbl>
              <a:tblPr>
                <a:tableStyleId>{5C22544A-7EE6-4342-B048-85BDC9FD1C3A}</a:tableStyleId>
              </a:tblPr>
              <a:tblGrid>
                <a:gridCol w="3726121">
                  <a:extLst>
                    <a:ext uri="{9D8B030D-6E8A-4147-A177-3AD203B41FA5}">
                      <a16:colId xmlns:a16="http://schemas.microsoft.com/office/drawing/2014/main" val="3883569072"/>
                    </a:ext>
                  </a:extLst>
                </a:gridCol>
                <a:gridCol w="3726121">
                  <a:extLst>
                    <a:ext uri="{9D8B030D-6E8A-4147-A177-3AD203B41FA5}">
                      <a16:colId xmlns:a16="http://schemas.microsoft.com/office/drawing/2014/main" val="1332917552"/>
                    </a:ext>
                  </a:extLst>
                </a:gridCol>
                <a:gridCol w="3726121">
                  <a:extLst>
                    <a:ext uri="{9D8B030D-6E8A-4147-A177-3AD203B41FA5}">
                      <a16:colId xmlns:a16="http://schemas.microsoft.com/office/drawing/2014/main" val="1125318431"/>
                    </a:ext>
                  </a:extLst>
                </a:gridCol>
              </a:tblGrid>
              <a:tr h="299339">
                <a:tc>
                  <a:txBody>
                    <a:bodyPr/>
                    <a:lstStyle/>
                    <a:p>
                      <a:pPr algn="ctr" rtl="0" fontAlgn="base">
                        <a:spcBef>
                          <a:spcPts val="0"/>
                        </a:spcBef>
                        <a:spcAft>
                          <a:spcPts val="0"/>
                        </a:spcAft>
                      </a:pPr>
                      <a:r>
                        <a:rPr lang="en-US" sz="2000" u="none" strike="noStrike">
                          <a:solidFill>
                            <a:schemeClr val="tx1"/>
                          </a:solidFill>
                          <a:effectLst/>
                        </a:rPr>
                        <a:t>Build workloads with </a:t>
                      </a:r>
                      <a:r>
                        <a:rPr lang="en-US" sz="2000" b="1" u="none" strike="noStrike">
                          <a:solidFill>
                            <a:schemeClr val="accent2"/>
                          </a:solidFill>
                          <a:effectLst/>
                        </a:rPr>
                        <a:t>confidence</a:t>
                      </a:r>
                      <a:r>
                        <a:rPr lang="en-US" sz="2000" u="none" strike="noStrike">
                          <a:solidFill>
                            <a:schemeClr val="tx1"/>
                          </a:solidFill>
                          <a:effectLst/>
                        </a:rPr>
                        <a:t> using proven best practices  </a:t>
                      </a:r>
                      <a:endParaRPr lang="en-US" sz="3600" b="0" i="0" u="none" strike="noStrike">
                        <a:solidFill>
                          <a:schemeClr val="tx1"/>
                        </a:solidFill>
                        <a:effectLst/>
                        <a:latin typeface="Arial" panose="020B0604020202020204" pitchFamily="34" charset="0"/>
                      </a:endParaRPr>
                    </a:p>
                  </a:txBody>
                  <a:tcPr marL="457200" marR="45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ase">
                        <a:spcBef>
                          <a:spcPts val="0"/>
                        </a:spcBef>
                        <a:spcAft>
                          <a:spcPts val="0"/>
                        </a:spcAft>
                      </a:pPr>
                      <a:r>
                        <a:rPr lang="en-US" sz="2000" b="1" u="none" strike="noStrike">
                          <a:solidFill>
                            <a:schemeClr val="accent2"/>
                          </a:solidFill>
                          <a:effectLst/>
                        </a:rPr>
                        <a:t>Actionable &amp; simple-to-use </a:t>
                      </a:r>
                      <a:r>
                        <a:rPr lang="en-US" sz="2000" u="none" strike="noStrike">
                          <a:solidFill>
                            <a:schemeClr val="tx1"/>
                          </a:solidFill>
                          <a:effectLst/>
                        </a:rPr>
                        <a:t>deep technical resources to design workloads that show results   </a:t>
                      </a:r>
                      <a:endParaRPr lang="en-US" sz="3600" b="0" i="0" u="none" strike="noStrike">
                        <a:solidFill>
                          <a:schemeClr val="tx1"/>
                        </a:solidFill>
                        <a:effectLst/>
                        <a:latin typeface="Arial" panose="020B0604020202020204" pitchFamily="34" charset="0"/>
                      </a:endParaRPr>
                    </a:p>
                  </a:txBody>
                  <a:tcPr marL="457200" marR="45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ase">
                        <a:spcBef>
                          <a:spcPts val="0"/>
                        </a:spcBef>
                        <a:spcAft>
                          <a:spcPts val="0"/>
                        </a:spcAft>
                      </a:pPr>
                      <a:r>
                        <a:rPr lang="en-US" sz="2000" u="none" strike="noStrike">
                          <a:solidFill>
                            <a:schemeClr val="tx1"/>
                          </a:solidFill>
                          <a:effectLst/>
                        </a:rPr>
                        <a:t>Know where to </a:t>
                      </a:r>
                      <a:r>
                        <a:rPr lang="en-US" sz="2000" b="1" u="none" strike="noStrike">
                          <a:solidFill>
                            <a:schemeClr val="accent2"/>
                          </a:solidFill>
                          <a:effectLst/>
                        </a:rPr>
                        <a:t>focus</a:t>
                      </a:r>
                      <a:r>
                        <a:rPr lang="en-US" sz="2000" u="none" strike="noStrike">
                          <a:solidFill>
                            <a:schemeClr val="tx1"/>
                          </a:solidFill>
                          <a:effectLst/>
                        </a:rPr>
                        <a:t> to optimize workloads </a:t>
                      </a:r>
                      <a:endParaRPr lang="en-US" sz="3600" b="0" i="0" u="none" strike="noStrike">
                        <a:solidFill>
                          <a:schemeClr val="tx1"/>
                        </a:solidFill>
                        <a:effectLst/>
                        <a:latin typeface="Arial" panose="020B0604020202020204" pitchFamily="34" charset="0"/>
                      </a:endParaRPr>
                    </a:p>
                  </a:txBody>
                  <a:tcPr marL="457200" marR="4572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91328"/>
                  </a:ext>
                </a:extLst>
              </a:tr>
            </a:tbl>
          </a:graphicData>
        </a:graphic>
      </p:graphicFrame>
      <p:pic>
        <p:nvPicPr>
          <p:cNvPr id="6" name="Graphic 5" descr="Magnifying glass">
            <a:extLst>
              <a:ext uri="{FF2B5EF4-FFF2-40B4-BE49-F238E27FC236}">
                <a16:creationId xmlns:a16="http://schemas.microsoft.com/office/drawing/2014/main" id="{7BDBE49F-9DFD-428B-96C0-F44C8F4E8A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9312" y="2094613"/>
            <a:ext cx="1097280" cy="1097280"/>
          </a:xfrm>
          <a:prstGeom prst="rect">
            <a:avLst/>
          </a:prstGeom>
        </p:spPr>
      </p:pic>
      <p:pic>
        <p:nvPicPr>
          <p:cNvPr id="8" name="Graphic 7" descr="Handshake">
            <a:extLst>
              <a:ext uri="{FF2B5EF4-FFF2-40B4-BE49-F238E27FC236}">
                <a16:creationId xmlns:a16="http://schemas.microsoft.com/office/drawing/2014/main" id="{CF8B4931-E2C5-49BC-8689-8447F01A12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5408" y="2381338"/>
            <a:ext cx="1097280" cy="1097280"/>
          </a:xfrm>
          <a:prstGeom prst="rect">
            <a:avLst/>
          </a:prstGeom>
        </p:spPr>
      </p:pic>
      <p:pic>
        <p:nvPicPr>
          <p:cNvPr id="10" name="Graphic 9" descr="Lightbulb and gear">
            <a:extLst>
              <a:ext uri="{FF2B5EF4-FFF2-40B4-BE49-F238E27FC236}">
                <a16:creationId xmlns:a16="http://schemas.microsoft.com/office/drawing/2014/main" id="{CD3FA830-6BF3-4CDF-98B8-6BFD70F442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844" y="2244531"/>
            <a:ext cx="1097280" cy="1097280"/>
          </a:xfrm>
          <a:prstGeom prst="rect">
            <a:avLst/>
          </a:prstGeom>
        </p:spPr>
      </p:pic>
    </p:spTree>
    <p:extLst>
      <p:ext uri="{BB962C8B-B14F-4D97-AF65-F5344CB8AC3E}">
        <p14:creationId xmlns:p14="http://schemas.microsoft.com/office/powerpoint/2010/main" val="1787215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339690"/>
            <a:ext cx="11336039" cy="744014"/>
          </a:xfrm>
        </p:spPr>
        <p:txBody>
          <a:bodyPr>
            <a:normAutofit fontScale="90000"/>
          </a:bodyPr>
          <a:lstStyle/>
          <a:p>
            <a:r>
              <a:rPr lang="en-US" dirty="0">
                <a:solidFill>
                  <a:schemeClr val="bg1"/>
                </a:solidFill>
                <a:latin typeface="Ubuntu" panose="020B0504030602030204"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888" y="1493176"/>
            <a:ext cx="10239874" cy="1089529"/>
          </a:xfrm>
        </p:spPr>
        <p:txBody>
          <a:bodyPr/>
          <a:lstStyle/>
          <a:p>
            <a:pPr lvl="1"/>
            <a:r>
              <a:rPr lang="en-US" dirty="0">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graphicFrame>
        <p:nvGraphicFramePr>
          <p:cNvPr id="3" name="Table 3">
            <a:extLst>
              <a:ext uri="{FF2B5EF4-FFF2-40B4-BE49-F238E27FC236}">
                <a16:creationId xmlns:a16="http://schemas.microsoft.com/office/drawing/2014/main" id="{64F3E47F-EC23-48A4-AC09-06BAA177E543}"/>
              </a:ext>
            </a:extLst>
          </p:cNvPr>
          <p:cNvGraphicFramePr>
            <a:graphicFrameLocks noGrp="1"/>
          </p:cNvGraphicFramePr>
          <p:nvPr>
            <p:extLst>
              <p:ext uri="{D42A27DB-BD31-4B8C-83A1-F6EECF244321}">
                <p14:modId xmlns:p14="http://schemas.microsoft.com/office/powerpoint/2010/main" val="2945653802"/>
              </p:ext>
            </p:extLst>
          </p:nvPr>
        </p:nvGraphicFramePr>
        <p:xfrm>
          <a:off x="667380" y="3162331"/>
          <a:ext cx="11018520" cy="64008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algn="ctr"/>
                      <a:r>
                        <a:rPr lang="en-US">
                          <a:solidFill>
                            <a:schemeClr val="bg1"/>
                          </a:solidFill>
                          <a:latin typeface="Segoe UI" panose="020B0502040204020203" pitchFamily="34" charset="0"/>
                          <a:cs typeface="Segoe UI" panose="020B0502040204020203" pitchFamily="34" charset="0"/>
                        </a:rPr>
                        <a:t>Cost</a:t>
                      </a:r>
                    </a:p>
                    <a:p>
                      <a:pPr algn="ctr"/>
                      <a:r>
                        <a:rPr lang="en-US">
                          <a:solidFill>
                            <a:schemeClr val="bg1"/>
                          </a:solidFill>
                          <a:latin typeface="Segoe UI" panose="020B0502040204020203" pitchFamily="34" charset="0"/>
                          <a:cs typeface="Segoe UI" panose="020B0502040204020203" pitchFamily="34" charset="0"/>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latin typeface="Segoe UI" panose="020B0502040204020203" pitchFamily="34" charset="0"/>
                          <a:cs typeface="Segoe UI" panose="020B0502040204020203" pitchFamily="34" charset="0"/>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latin typeface="Segoe UI" panose="020B0502040204020203" pitchFamily="34" charset="0"/>
                          <a:cs typeface="Segoe UI" panose="020B0502040204020203" pitchFamily="34" charset="0"/>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latin typeface="Segoe UI" panose="020B0502040204020203" pitchFamily="34" charset="0"/>
                          <a:cs typeface="Segoe UI" panose="020B0502040204020203" pitchFamily="34" charset="0"/>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latin typeface="Segoe UI" panose="020B0502040204020203" pitchFamily="34" charset="0"/>
                          <a:cs typeface="Segoe UI" panose="020B0502040204020203" pitchFamily="34" charset="0"/>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14" name="Oval 13">
            <a:extLst>
              <a:ext uri="{FF2B5EF4-FFF2-40B4-BE49-F238E27FC236}">
                <a16:creationId xmlns:a16="http://schemas.microsoft.com/office/drawing/2014/main" id="{01BAA2A5-2317-46D4-A7AA-E4135EECA57A}"/>
              </a:ext>
            </a:extLst>
          </p:cNvPr>
          <p:cNvSpPr/>
          <p:nvPr/>
        </p:nvSpPr>
        <p:spPr bwMode="auto">
          <a:xfrm>
            <a:off x="964206" y="3919702"/>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5" name="Oval 44">
            <a:extLst>
              <a:ext uri="{FF2B5EF4-FFF2-40B4-BE49-F238E27FC236}">
                <a16:creationId xmlns:a16="http://schemas.microsoft.com/office/drawing/2014/main" id="{2E3497AD-224D-4E13-A566-E5D2571E5EEB}"/>
              </a:ext>
            </a:extLst>
          </p:cNvPr>
          <p:cNvSpPr/>
          <p:nvPr/>
        </p:nvSpPr>
        <p:spPr bwMode="auto">
          <a:xfrm>
            <a:off x="3138917" y="3919702"/>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7" name="Oval 46">
            <a:extLst>
              <a:ext uri="{FF2B5EF4-FFF2-40B4-BE49-F238E27FC236}">
                <a16:creationId xmlns:a16="http://schemas.microsoft.com/office/drawing/2014/main" id="{7B8E5561-647C-436A-B75B-D400D17D0593}"/>
              </a:ext>
            </a:extLst>
          </p:cNvPr>
          <p:cNvSpPr/>
          <p:nvPr/>
        </p:nvSpPr>
        <p:spPr bwMode="auto">
          <a:xfrm>
            <a:off x="5345775" y="3941323"/>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124E6FE6-A890-4113-BC0F-C70DB854C116}"/>
              </a:ext>
            </a:extLst>
          </p:cNvPr>
          <p:cNvSpPr/>
          <p:nvPr/>
        </p:nvSpPr>
        <p:spPr bwMode="auto">
          <a:xfrm>
            <a:off x="7540816" y="3941323"/>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25F9DE1A-67C5-4325-B5CC-51BA41839271}"/>
              </a:ext>
            </a:extLst>
          </p:cNvPr>
          <p:cNvSpPr/>
          <p:nvPr/>
        </p:nvSpPr>
        <p:spPr bwMode="auto">
          <a:xfrm>
            <a:off x="9754762" y="3919702"/>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53" name="Picture 52">
            <a:extLst>
              <a:ext uri="{FF2B5EF4-FFF2-40B4-BE49-F238E27FC236}">
                <a16:creationId xmlns:a16="http://schemas.microsoft.com/office/drawing/2014/main" id="{F53006F3-5B17-4070-9E5B-B0A97E85BC90}"/>
              </a:ext>
            </a:extLst>
          </p:cNvPr>
          <p:cNvPicPr>
            <a:picLocks noChangeAspect="1"/>
          </p:cNvPicPr>
          <p:nvPr/>
        </p:nvPicPr>
        <p:blipFill>
          <a:blip r:embed="rId3"/>
          <a:stretch>
            <a:fillRect/>
          </a:stretch>
        </p:blipFill>
        <p:spPr>
          <a:xfrm>
            <a:off x="1436109" y="4316425"/>
            <a:ext cx="717923" cy="821066"/>
          </a:xfrm>
          <a:prstGeom prst="rect">
            <a:avLst/>
          </a:prstGeom>
        </p:spPr>
      </p:pic>
      <p:pic>
        <p:nvPicPr>
          <p:cNvPr id="55" name="Picture 54">
            <a:extLst>
              <a:ext uri="{FF2B5EF4-FFF2-40B4-BE49-F238E27FC236}">
                <a16:creationId xmlns:a16="http://schemas.microsoft.com/office/drawing/2014/main" id="{9288CC5C-0B8E-4F63-8E09-A195FB52DFAB}"/>
              </a:ext>
            </a:extLst>
          </p:cNvPr>
          <p:cNvPicPr>
            <a:picLocks noChangeAspect="1"/>
          </p:cNvPicPr>
          <p:nvPr/>
        </p:nvPicPr>
        <p:blipFill>
          <a:blip r:embed="rId4"/>
          <a:stretch>
            <a:fillRect/>
          </a:stretch>
        </p:blipFill>
        <p:spPr>
          <a:xfrm>
            <a:off x="3528948" y="4289953"/>
            <a:ext cx="874009" cy="874009"/>
          </a:xfrm>
          <a:prstGeom prst="rect">
            <a:avLst/>
          </a:prstGeom>
        </p:spPr>
      </p:pic>
      <p:pic>
        <p:nvPicPr>
          <p:cNvPr id="61" name="Picture 60">
            <a:extLst>
              <a:ext uri="{FF2B5EF4-FFF2-40B4-BE49-F238E27FC236}">
                <a16:creationId xmlns:a16="http://schemas.microsoft.com/office/drawing/2014/main" id="{D26DA26E-8EDD-43D1-9D2E-D56C092B054D}"/>
              </a:ext>
            </a:extLst>
          </p:cNvPr>
          <p:cNvPicPr>
            <a:picLocks noChangeAspect="1"/>
          </p:cNvPicPr>
          <p:nvPr/>
        </p:nvPicPr>
        <p:blipFill>
          <a:blip r:embed="rId5"/>
          <a:stretch>
            <a:fillRect/>
          </a:stretch>
        </p:blipFill>
        <p:spPr>
          <a:xfrm>
            <a:off x="10249203" y="4261556"/>
            <a:ext cx="672467" cy="1134448"/>
          </a:xfrm>
          <a:prstGeom prst="rect">
            <a:avLst/>
          </a:prstGeom>
        </p:spPr>
      </p:pic>
      <p:pic>
        <p:nvPicPr>
          <p:cNvPr id="67" name="Picture 66">
            <a:extLst>
              <a:ext uri="{FF2B5EF4-FFF2-40B4-BE49-F238E27FC236}">
                <a16:creationId xmlns:a16="http://schemas.microsoft.com/office/drawing/2014/main" id="{89DA4BD3-06C6-4963-8429-24B431F2D18B}"/>
              </a:ext>
            </a:extLst>
          </p:cNvPr>
          <p:cNvPicPr>
            <a:picLocks noChangeAspect="1"/>
          </p:cNvPicPr>
          <p:nvPr/>
        </p:nvPicPr>
        <p:blipFill>
          <a:blip r:embed="rId6"/>
          <a:stretch>
            <a:fillRect/>
          </a:stretch>
        </p:blipFill>
        <p:spPr>
          <a:xfrm>
            <a:off x="5670825" y="4316425"/>
            <a:ext cx="987566" cy="821066"/>
          </a:xfrm>
          <a:prstGeom prst="rect">
            <a:avLst/>
          </a:prstGeom>
        </p:spPr>
      </p:pic>
      <p:sp>
        <p:nvSpPr>
          <p:cNvPr id="7" name="TextBox 6">
            <a:extLst>
              <a:ext uri="{FF2B5EF4-FFF2-40B4-BE49-F238E27FC236}">
                <a16:creationId xmlns:a16="http://schemas.microsoft.com/office/drawing/2014/main" id="{72211803-2C90-4CEB-998C-1D68912817B0}"/>
              </a:ext>
            </a:extLst>
          </p:cNvPr>
          <p:cNvSpPr txBox="1"/>
          <p:nvPr/>
        </p:nvSpPr>
        <p:spPr>
          <a:xfrm>
            <a:off x="414172" y="6121825"/>
            <a:ext cx="4130023" cy="369332"/>
          </a:xfrm>
          <a:prstGeom prst="rect">
            <a:avLst/>
          </a:prstGeom>
          <a:noFill/>
        </p:spPr>
        <p:txBody>
          <a:bodyPr wrap="square"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7"/>
              </a:rPr>
              <a:t>https://aka.ms/</a:t>
            </a:r>
            <a:r>
              <a:rPr lang="en-US">
                <a:gradFill>
                  <a:gsLst>
                    <a:gs pos="2917">
                      <a:srgbClr val="50E6FF"/>
                    </a:gs>
                    <a:gs pos="30000">
                      <a:srgbClr val="50E6FF"/>
                    </a:gs>
                  </a:gsLst>
                  <a:lin ang="5400000" scaled="0"/>
                </a:gradFill>
                <a:latin typeface="Segoe UI"/>
                <a:hlinkClick r:id="rId7"/>
              </a:rPr>
              <a:t>architecture/framework</a:t>
            </a:r>
            <a:endParaRPr lang="en-US">
              <a:gradFill>
                <a:gsLst>
                  <a:gs pos="2917">
                    <a:srgbClr val="50E6FF"/>
                  </a:gs>
                  <a:gs pos="30000">
                    <a:srgbClr val="50E6FF"/>
                  </a:gs>
                </a:gsLst>
                <a:lin ang="5400000" scaled="0"/>
              </a:gradFill>
              <a:latin typeface="Segoe UI"/>
            </a:endParaRPr>
          </a:p>
        </p:txBody>
      </p:sp>
      <p:grpSp>
        <p:nvGrpSpPr>
          <p:cNvPr id="16" name="Graphic 3" descr="Blockchain">
            <a:extLst>
              <a:ext uri="{FF2B5EF4-FFF2-40B4-BE49-F238E27FC236}">
                <a16:creationId xmlns:a16="http://schemas.microsoft.com/office/drawing/2014/main" id="{47D367F7-BF4B-44C0-A59A-E61E38E957C9}"/>
              </a:ext>
            </a:extLst>
          </p:cNvPr>
          <p:cNvGrpSpPr/>
          <p:nvPr/>
        </p:nvGrpSpPr>
        <p:grpSpPr>
          <a:xfrm>
            <a:off x="7821684" y="4208507"/>
            <a:ext cx="1099993" cy="1123227"/>
            <a:chOff x="7885892" y="2434298"/>
            <a:chExt cx="914400" cy="914400"/>
          </a:xfrm>
        </p:grpSpPr>
        <p:sp>
          <p:nvSpPr>
            <p:cNvPr id="18" name="Freeform: Shape 17">
              <a:extLst>
                <a:ext uri="{FF2B5EF4-FFF2-40B4-BE49-F238E27FC236}">
                  <a16:creationId xmlns:a16="http://schemas.microsoft.com/office/drawing/2014/main" id="{05AD09ED-FC81-49C9-A1B1-135DB5D0FCD0}"/>
                </a:ext>
              </a:extLst>
            </p:cNvPr>
            <p:cNvSpPr/>
            <p:nvPr/>
          </p:nvSpPr>
          <p:spPr>
            <a:xfrm>
              <a:off x="7952567" y="3022695"/>
              <a:ext cx="143160" cy="249802"/>
            </a:xfrm>
            <a:custGeom>
              <a:avLst/>
              <a:gdLst>
                <a:gd name="connsiteX0" fmla="*/ 0 w 143160"/>
                <a:gd name="connsiteY0" fmla="*/ 15250 h 249802"/>
                <a:gd name="connsiteX1" fmla="*/ 0 w 143160"/>
                <a:gd name="connsiteY1" fmla="*/ 163030 h 249802"/>
                <a:gd name="connsiteX2" fmla="*/ 143161 w 143160"/>
                <a:gd name="connsiteY2" fmla="*/ 249803 h 249802"/>
                <a:gd name="connsiteX3" fmla="*/ 143161 w 143160"/>
                <a:gd name="connsiteY3" fmla="*/ 86735 h 249802"/>
                <a:gd name="connsiteX4" fmla="*/ 0 w 143160"/>
                <a:gd name="connsiteY4" fmla="*/ 0 h 249802"/>
                <a:gd name="connsiteX5" fmla="*/ 0 w 143160"/>
                <a:gd name="connsiteY5" fmla="*/ 1525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60" h="249802">
                  <a:moveTo>
                    <a:pt x="0" y="15250"/>
                  </a:moveTo>
                  <a:lnTo>
                    <a:pt x="0" y="163030"/>
                  </a:lnTo>
                  <a:lnTo>
                    <a:pt x="143161" y="249803"/>
                  </a:lnTo>
                  <a:lnTo>
                    <a:pt x="143161" y="86735"/>
                  </a:lnTo>
                  <a:lnTo>
                    <a:pt x="0" y="0"/>
                  </a:lnTo>
                  <a:lnTo>
                    <a:pt x="0" y="15250"/>
                  </a:lnTo>
                  <a:close/>
                </a:path>
              </a:pathLst>
            </a:custGeom>
            <a:solidFill>
              <a:srgbClr val="4BE8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3405FC5-DD4B-47DC-AE8C-CE78FCFC2889}"/>
                </a:ext>
              </a:extLst>
            </p:cNvPr>
            <p:cNvSpPr/>
            <p:nvPr/>
          </p:nvSpPr>
          <p:spPr>
            <a:xfrm>
              <a:off x="8590456" y="3022609"/>
              <a:ext cx="143160" cy="249888"/>
            </a:xfrm>
            <a:custGeom>
              <a:avLst/>
              <a:gdLst>
                <a:gd name="connsiteX0" fmla="*/ 0 w 143160"/>
                <a:gd name="connsiteY0" fmla="*/ 249888 h 249888"/>
                <a:gd name="connsiteX1" fmla="*/ 143161 w 143160"/>
                <a:gd name="connsiteY1" fmla="*/ 163116 h 249888"/>
                <a:gd name="connsiteX2" fmla="*/ 143161 w 143160"/>
                <a:gd name="connsiteY2" fmla="*/ 0 h 249888"/>
                <a:gd name="connsiteX3" fmla="*/ 0 w 143160"/>
                <a:gd name="connsiteY3" fmla="*/ 86725 h 249888"/>
                <a:gd name="connsiteX4" fmla="*/ 0 w 143160"/>
                <a:gd name="connsiteY4" fmla="*/ 249888 h 2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60" h="249888">
                  <a:moveTo>
                    <a:pt x="0" y="249888"/>
                  </a:moveTo>
                  <a:lnTo>
                    <a:pt x="143161" y="163116"/>
                  </a:lnTo>
                  <a:lnTo>
                    <a:pt x="143161" y="0"/>
                  </a:lnTo>
                  <a:lnTo>
                    <a:pt x="0" y="86725"/>
                  </a:lnTo>
                  <a:lnTo>
                    <a:pt x="0" y="249888"/>
                  </a:lnTo>
                  <a:close/>
                </a:path>
              </a:pathLst>
            </a:custGeom>
            <a:solidFill>
              <a:srgbClr val="4BE8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9D180CB-DAEA-49F1-8E8B-17DD2B07D819}"/>
                </a:ext>
              </a:extLst>
            </p:cNvPr>
            <p:cNvSpPr/>
            <p:nvPr/>
          </p:nvSpPr>
          <p:spPr>
            <a:xfrm>
              <a:off x="8190692" y="2615044"/>
              <a:ext cx="143160" cy="249783"/>
            </a:xfrm>
            <a:custGeom>
              <a:avLst/>
              <a:gdLst>
                <a:gd name="connsiteX0" fmla="*/ 39653 w 143160"/>
                <a:gd name="connsiteY0" fmla="*/ 99203 h 249783"/>
                <a:gd name="connsiteX1" fmla="*/ 56074 w 143160"/>
                <a:gd name="connsiteY1" fmla="*/ 95479 h 249783"/>
                <a:gd name="connsiteX2" fmla="*/ 94184 w 143160"/>
                <a:gd name="connsiteY2" fmla="*/ 133568 h 249783"/>
                <a:gd name="connsiteX3" fmla="*/ 72514 w 143160"/>
                <a:gd name="connsiteY3" fmla="*/ 167954 h 249783"/>
                <a:gd name="connsiteX4" fmla="*/ 36509 w 143160"/>
                <a:gd name="connsiteY4" fmla="*/ 185156 h 249783"/>
                <a:gd name="connsiteX5" fmla="*/ 143161 w 143160"/>
                <a:gd name="connsiteY5" fmla="*/ 249784 h 249783"/>
                <a:gd name="connsiteX6" fmla="*/ 143161 w 143160"/>
                <a:gd name="connsiteY6" fmla="*/ 86725 h 249783"/>
                <a:gd name="connsiteX7" fmla="*/ 0 w 143160"/>
                <a:gd name="connsiteY7" fmla="*/ 0 h 249783"/>
                <a:gd name="connsiteX8" fmla="*/ 0 w 143160"/>
                <a:gd name="connsiteY8" fmla="*/ 118110 h 2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783">
                  <a:moveTo>
                    <a:pt x="39653" y="99203"/>
                  </a:moveTo>
                  <a:cubicBezTo>
                    <a:pt x="44775" y="96738"/>
                    <a:pt x="50389" y="95464"/>
                    <a:pt x="56074" y="95479"/>
                  </a:cubicBezTo>
                  <a:cubicBezTo>
                    <a:pt x="77115" y="95473"/>
                    <a:pt x="94178" y="112525"/>
                    <a:pt x="94184" y="133568"/>
                  </a:cubicBezTo>
                  <a:cubicBezTo>
                    <a:pt x="94189" y="148248"/>
                    <a:pt x="85758" y="161624"/>
                    <a:pt x="72514" y="167954"/>
                  </a:cubicBezTo>
                  <a:lnTo>
                    <a:pt x="36509" y="185156"/>
                  </a:lnTo>
                  <a:lnTo>
                    <a:pt x="143161" y="249784"/>
                  </a:lnTo>
                  <a:lnTo>
                    <a:pt x="143161" y="86725"/>
                  </a:lnTo>
                  <a:lnTo>
                    <a:pt x="0" y="0"/>
                  </a:lnTo>
                  <a:lnTo>
                    <a:pt x="0" y="118110"/>
                  </a:lnTo>
                  <a:close/>
                </a:path>
              </a:pathLst>
            </a:custGeom>
            <a:solidFill>
              <a:srgbClr val="4BE8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211AEC3-DA94-4A51-AEF5-91041FDC5CC3}"/>
                </a:ext>
              </a:extLst>
            </p:cNvPr>
            <p:cNvSpPr/>
            <p:nvPr/>
          </p:nvSpPr>
          <p:spPr>
            <a:xfrm>
              <a:off x="8352331" y="2614949"/>
              <a:ext cx="143160" cy="249878"/>
            </a:xfrm>
            <a:custGeom>
              <a:avLst/>
              <a:gdLst>
                <a:gd name="connsiteX0" fmla="*/ 0 w 143160"/>
                <a:gd name="connsiteY0" fmla="*/ 86725 h 249878"/>
                <a:gd name="connsiteX1" fmla="*/ 0 w 143160"/>
                <a:gd name="connsiteY1" fmla="*/ 249879 h 249878"/>
                <a:gd name="connsiteX2" fmla="*/ 106680 w 143160"/>
                <a:gd name="connsiteY2" fmla="*/ 185242 h 249878"/>
                <a:gd name="connsiteX3" fmla="*/ 70685 w 143160"/>
                <a:gd name="connsiteY3" fmla="*/ 168040 h 249878"/>
                <a:gd name="connsiteX4" fmla="*/ 52768 w 143160"/>
                <a:gd name="connsiteY4" fmla="*/ 117225 h 249878"/>
                <a:gd name="connsiteX5" fmla="*/ 87087 w 143160"/>
                <a:gd name="connsiteY5" fmla="*/ 95574 h 249878"/>
                <a:gd name="connsiteX6" fmla="*/ 103518 w 143160"/>
                <a:gd name="connsiteY6" fmla="*/ 99317 h 249878"/>
                <a:gd name="connsiteX7" fmla="*/ 143161 w 143160"/>
                <a:gd name="connsiteY7" fmla="*/ 118243 h 249878"/>
                <a:gd name="connsiteX8" fmla="*/ 143161 w 143160"/>
                <a:gd name="connsiteY8" fmla="*/ 0 h 2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78">
                  <a:moveTo>
                    <a:pt x="0" y="86725"/>
                  </a:moveTo>
                  <a:lnTo>
                    <a:pt x="0" y="249879"/>
                  </a:lnTo>
                  <a:lnTo>
                    <a:pt x="106680" y="185242"/>
                  </a:lnTo>
                  <a:lnTo>
                    <a:pt x="70685" y="168040"/>
                  </a:lnTo>
                  <a:cubicBezTo>
                    <a:pt x="51705" y="158955"/>
                    <a:pt x="43684" y="136205"/>
                    <a:pt x="52768" y="117225"/>
                  </a:cubicBezTo>
                  <a:cubicBezTo>
                    <a:pt x="59093" y="104009"/>
                    <a:pt x="72436" y="95592"/>
                    <a:pt x="87087" y="95574"/>
                  </a:cubicBezTo>
                  <a:cubicBezTo>
                    <a:pt x="92776" y="95565"/>
                    <a:pt x="98393" y="96845"/>
                    <a:pt x="103518" y="99317"/>
                  </a:cubicBezTo>
                  <a:lnTo>
                    <a:pt x="143161" y="118243"/>
                  </a:lnTo>
                  <a:lnTo>
                    <a:pt x="143161" y="0"/>
                  </a:lnTo>
                  <a:close/>
                </a:path>
              </a:pathLst>
            </a:custGeom>
            <a:solidFill>
              <a:srgbClr val="4BE8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AE27083-0EAC-4A55-B99E-92F7D15D9CA6}"/>
                </a:ext>
              </a:extLst>
            </p:cNvPr>
            <p:cNvSpPr/>
            <p:nvPr/>
          </p:nvSpPr>
          <p:spPr>
            <a:xfrm>
              <a:off x="8190692" y="2500973"/>
              <a:ext cx="304800" cy="184727"/>
            </a:xfrm>
            <a:custGeom>
              <a:avLst/>
              <a:gdLst>
                <a:gd name="connsiteX0" fmla="*/ 221447 w 304800"/>
                <a:gd name="connsiteY0" fmla="*/ 142885 h 184727"/>
                <a:gd name="connsiteX1" fmla="*/ 239220 w 304800"/>
                <a:gd name="connsiteY1" fmla="*/ 132083 h 184727"/>
                <a:gd name="connsiteX2" fmla="*/ 304800 w 304800"/>
                <a:gd name="connsiteY2" fmla="*/ 92364 h 184727"/>
                <a:gd name="connsiteX3" fmla="*/ 152400 w 304800"/>
                <a:gd name="connsiteY3" fmla="*/ 0 h 184727"/>
                <a:gd name="connsiteX4" fmla="*/ 86820 w 304800"/>
                <a:gd name="connsiteY4" fmla="*/ 39719 h 184727"/>
                <a:gd name="connsiteX5" fmla="*/ 69047 w 304800"/>
                <a:gd name="connsiteY5" fmla="*/ 50521 h 184727"/>
                <a:gd name="connsiteX6" fmla="*/ 0 w 304800"/>
                <a:gd name="connsiteY6" fmla="*/ 92364 h 184727"/>
                <a:gd name="connsiteX7" fmla="*/ 152400 w 304800"/>
                <a:gd name="connsiteY7" fmla="*/ 184728 h 184727"/>
                <a:gd name="connsiteX8" fmla="*/ 221447 w 304800"/>
                <a:gd name="connsiteY8" fmla="*/ 142885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84727">
                  <a:moveTo>
                    <a:pt x="221447" y="142885"/>
                  </a:moveTo>
                  <a:lnTo>
                    <a:pt x="239220" y="132083"/>
                  </a:lnTo>
                  <a:lnTo>
                    <a:pt x="304800" y="92364"/>
                  </a:lnTo>
                  <a:lnTo>
                    <a:pt x="152400" y="0"/>
                  </a:lnTo>
                  <a:lnTo>
                    <a:pt x="86820" y="39719"/>
                  </a:lnTo>
                  <a:lnTo>
                    <a:pt x="69047" y="50521"/>
                  </a:lnTo>
                  <a:lnTo>
                    <a:pt x="0" y="92364"/>
                  </a:lnTo>
                  <a:lnTo>
                    <a:pt x="152400" y="184728"/>
                  </a:lnTo>
                  <a:lnTo>
                    <a:pt x="221447" y="142885"/>
                  </a:lnTo>
                  <a:close/>
                </a:path>
              </a:pathLst>
            </a:custGeom>
            <a:solidFill>
              <a:srgbClr val="4BE8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ACC2CBD-179B-4A8C-89FB-17C2FB45A5A0}"/>
                </a:ext>
              </a:extLst>
            </p:cNvPr>
            <p:cNvSpPr/>
            <p:nvPr/>
          </p:nvSpPr>
          <p:spPr>
            <a:xfrm>
              <a:off x="795256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40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40"/>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65C83B5-BF95-4EF0-BFAD-661DAD8636F4}"/>
                </a:ext>
              </a:extLst>
            </p:cNvPr>
            <p:cNvSpPr/>
            <p:nvPr/>
          </p:nvSpPr>
          <p:spPr>
            <a:xfrm>
              <a:off x="842881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31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31"/>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761DED6-947D-4298-87D8-23BF8A2733BA}"/>
                </a:ext>
              </a:extLst>
            </p:cNvPr>
            <p:cNvSpPr/>
            <p:nvPr/>
          </p:nvSpPr>
          <p:spPr>
            <a:xfrm>
              <a:off x="8428817" y="3022695"/>
              <a:ext cx="143160" cy="249802"/>
            </a:xfrm>
            <a:custGeom>
              <a:avLst/>
              <a:gdLst>
                <a:gd name="connsiteX0" fmla="*/ 0 w 143160"/>
                <a:gd name="connsiteY0" fmla="*/ 15250 h 249802"/>
                <a:gd name="connsiteX1" fmla="*/ 0 w 143160"/>
                <a:gd name="connsiteY1" fmla="*/ 123568 h 249802"/>
                <a:gd name="connsiteX2" fmla="*/ 27699 w 143160"/>
                <a:gd name="connsiteY2" fmla="*/ 106566 h 249802"/>
                <a:gd name="connsiteX3" fmla="*/ 80105 w 143160"/>
                <a:gd name="connsiteY3" fmla="*/ 119110 h 249802"/>
                <a:gd name="connsiteX4" fmla="*/ 67561 w 143160"/>
                <a:gd name="connsiteY4" fmla="*/ 171517 h 249802"/>
                <a:gd name="connsiteX5" fmla="*/ 40957 w 143160"/>
                <a:gd name="connsiteY5" fmla="*/ 187890 h 249802"/>
                <a:gd name="connsiteX6" fmla="*/ 143161 w 143160"/>
                <a:gd name="connsiteY6" fmla="*/ 249803 h 249802"/>
                <a:gd name="connsiteX7" fmla="*/ 143161 w 143160"/>
                <a:gd name="connsiteY7" fmla="*/ 86735 h 249802"/>
                <a:gd name="connsiteX8" fmla="*/ 0 w 143160"/>
                <a:gd name="connsiteY8" fmla="*/ 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02">
                  <a:moveTo>
                    <a:pt x="0" y="15250"/>
                  </a:moveTo>
                  <a:lnTo>
                    <a:pt x="0" y="123568"/>
                  </a:lnTo>
                  <a:lnTo>
                    <a:pt x="27699" y="106566"/>
                  </a:lnTo>
                  <a:cubicBezTo>
                    <a:pt x="45634" y="95558"/>
                    <a:pt x="69097" y="101175"/>
                    <a:pt x="80105" y="119110"/>
                  </a:cubicBezTo>
                  <a:cubicBezTo>
                    <a:pt x="91113" y="137046"/>
                    <a:pt x="85496" y="160509"/>
                    <a:pt x="67561" y="171517"/>
                  </a:cubicBezTo>
                  <a:lnTo>
                    <a:pt x="40957" y="187890"/>
                  </a:lnTo>
                  <a:lnTo>
                    <a:pt x="143161" y="249803"/>
                  </a:lnTo>
                  <a:lnTo>
                    <a:pt x="143161" y="86735"/>
                  </a:lnTo>
                  <a:lnTo>
                    <a:pt x="0" y="0"/>
                  </a:lnTo>
                  <a:close/>
                </a:path>
              </a:pathLst>
            </a:custGeom>
            <a:solidFill>
              <a:srgbClr val="4BE8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C066F7A-3158-459C-8D1B-61F28A1C7B55}"/>
                </a:ext>
              </a:extLst>
            </p:cNvPr>
            <p:cNvSpPr/>
            <p:nvPr/>
          </p:nvSpPr>
          <p:spPr>
            <a:xfrm>
              <a:off x="8114206" y="3022609"/>
              <a:ext cx="143160" cy="249888"/>
            </a:xfrm>
            <a:custGeom>
              <a:avLst/>
              <a:gdLst>
                <a:gd name="connsiteX0" fmla="*/ 74828 w 143160"/>
                <a:gd name="connsiteY0" fmla="*/ 167307 h 249888"/>
                <a:gd name="connsiteX1" fmla="*/ 63955 w 143160"/>
                <a:gd name="connsiteY1" fmla="*/ 114533 h 249888"/>
                <a:gd name="connsiteX2" fmla="*/ 116243 w 143160"/>
                <a:gd name="connsiteY2" fmla="*/ 103346 h 249888"/>
                <a:gd name="connsiteX3" fmla="*/ 143161 w 143160"/>
                <a:gd name="connsiteY3" fmla="*/ 120777 h 249888"/>
                <a:gd name="connsiteX4" fmla="*/ 143161 w 143160"/>
                <a:gd name="connsiteY4" fmla="*/ 0 h 249888"/>
                <a:gd name="connsiteX5" fmla="*/ 0 w 143160"/>
                <a:gd name="connsiteY5" fmla="*/ 86725 h 249888"/>
                <a:gd name="connsiteX6" fmla="*/ 0 w 143160"/>
                <a:gd name="connsiteY6" fmla="*/ 249888 h 249888"/>
                <a:gd name="connsiteX7" fmla="*/ 104518 w 143160"/>
                <a:gd name="connsiteY7" fmla="*/ 186538 h 2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 h="249888">
                  <a:moveTo>
                    <a:pt x="74828" y="167307"/>
                  </a:moveTo>
                  <a:cubicBezTo>
                    <a:pt x="57253" y="155737"/>
                    <a:pt x="52385" y="132109"/>
                    <a:pt x="63955" y="114533"/>
                  </a:cubicBezTo>
                  <a:cubicBezTo>
                    <a:pt x="75401" y="97146"/>
                    <a:pt x="98684" y="92165"/>
                    <a:pt x="116243" y="103346"/>
                  </a:cubicBezTo>
                  <a:lnTo>
                    <a:pt x="143161" y="120777"/>
                  </a:lnTo>
                  <a:lnTo>
                    <a:pt x="143161" y="0"/>
                  </a:lnTo>
                  <a:lnTo>
                    <a:pt x="0" y="86725"/>
                  </a:lnTo>
                  <a:lnTo>
                    <a:pt x="0" y="249888"/>
                  </a:lnTo>
                  <a:lnTo>
                    <a:pt x="104518" y="186538"/>
                  </a:lnTo>
                  <a:close/>
                </a:path>
              </a:pathLst>
            </a:custGeom>
            <a:solidFill>
              <a:srgbClr val="4BE8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CD478FF-32AE-4F04-A36D-18D5563357B9}"/>
                </a:ext>
              </a:extLst>
            </p:cNvPr>
            <p:cNvSpPr/>
            <p:nvPr/>
          </p:nvSpPr>
          <p:spPr>
            <a:xfrm>
              <a:off x="8190428" y="3138714"/>
              <a:ext cx="305069" cy="124258"/>
            </a:xfrm>
            <a:custGeom>
              <a:avLst/>
              <a:gdLst>
                <a:gd name="connsiteX0" fmla="*/ 152073 w 305069"/>
                <a:gd name="connsiteY0" fmla="*/ 124258 h 124258"/>
                <a:gd name="connsiteX1" fmla="*/ 141720 w 305069"/>
                <a:gd name="connsiteY1" fmla="*/ 121201 h 124258"/>
                <a:gd name="connsiteX2" fmla="*/ 8960 w 305069"/>
                <a:gd name="connsiteY2" fmla="*/ 35209 h 124258"/>
                <a:gd name="connsiteX3" fmla="*/ 2896 w 305069"/>
                <a:gd name="connsiteY3" fmla="*/ 8960 h 124258"/>
                <a:gd name="connsiteX4" fmla="*/ 29145 w 305069"/>
                <a:gd name="connsiteY4" fmla="*/ 2896 h 124258"/>
                <a:gd name="connsiteX5" fmla="*/ 29668 w 305069"/>
                <a:gd name="connsiteY5" fmla="*/ 3234 h 124258"/>
                <a:gd name="connsiteX6" fmla="*/ 152350 w 305069"/>
                <a:gd name="connsiteY6" fmla="*/ 82691 h 124258"/>
                <a:gd name="connsiteX7" fmla="*/ 276051 w 305069"/>
                <a:gd name="connsiteY7" fmla="*/ 6787 h 124258"/>
                <a:gd name="connsiteX8" fmla="*/ 302254 w 305069"/>
                <a:gd name="connsiteY8" fmla="*/ 13064 h 124258"/>
                <a:gd name="connsiteX9" fmla="*/ 295977 w 305069"/>
                <a:gd name="connsiteY9" fmla="*/ 39267 h 124258"/>
                <a:gd name="connsiteX10" fmla="*/ 162027 w 305069"/>
                <a:gd name="connsiteY10" fmla="*/ 121449 h 124258"/>
                <a:gd name="connsiteX11" fmla="*/ 152073 w 305069"/>
                <a:gd name="connsiteY11" fmla="*/ 124258 h 1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69" h="124258">
                  <a:moveTo>
                    <a:pt x="152073" y="124258"/>
                  </a:moveTo>
                  <a:cubicBezTo>
                    <a:pt x="148400" y="124259"/>
                    <a:pt x="144804" y="123197"/>
                    <a:pt x="141720" y="121201"/>
                  </a:cubicBezTo>
                  <a:lnTo>
                    <a:pt x="8960" y="35209"/>
                  </a:lnTo>
                  <a:cubicBezTo>
                    <a:pt x="37" y="29635"/>
                    <a:pt x="-2678" y="17883"/>
                    <a:pt x="2896" y="8960"/>
                  </a:cubicBezTo>
                  <a:cubicBezTo>
                    <a:pt x="8470" y="37"/>
                    <a:pt x="20222" y="-2678"/>
                    <a:pt x="29145" y="2896"/>
                  </a:cubicBezTo>
                  <a:cubicBezTo>
                    <a:pt x="29321" y="3005"/>
                    <a:pt x="29495" y="3119"/>
                    <a:pt x="29668" y="3234"/>
                  </a:cubicBezTo>
                  <a:lnTo>
                    <a:pt x="152350" y="82691"/>
                  </a:lnTo>
                  <a:lnTo>
                    <a:pt x="276051" y="6787"/>
                  </a:lnTo>
                  <a:cubicBezTo>
                    <a:pt x="285019" y="1284"/>
                    <a:pt x="296751" y="4095"/>
                    <a:pt x="302254" y="13064"/>
                  </a:cubicBezTo>
                  <a:cubicBezTo>
                    <a:pt x="307757" y="22032"/>
                    <a:pt x="304946" y="33764"/>
                    <a:pt x="295977" y="39267"/>
                  </a:cubicBezTo>
                  <a:lnTo>
                    <a:pt x="162027" y="121449"/>
                  </a:lnTo>
                  <a:cubicBezTo>
                    <a:pt x="159031" y="123285"/>
                    <a:pt x="155587" y="124257"/>
                    <a:pt x="152073" y="124258"/>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297D4B7-5F62-4669-ADE9-C2C59E0E2D2E}"/>
                </a:ext>
              </a:extLst>
            </p:cNvPr>
            <p:cNvSpPr/>
            <p:nvPr/>
          </p:nvSpPr>
          <p:spPr>
            <a:xfrm>
              <a:off x="8085917" y="2729564"/>
              <a:ext cx="179912" cy="264022"/>
            </a:xfrm>
            <a:custGeom>
              <a:avLst/>
              <a:gdLst>
                <a:gd name="connsiteX0" fmla="*/ 38100 w 179912"/>
                <a:gd name="connsiteY0" fmla="*/ 244973 h 264022"/>
                <a:gd name="connsiteX1" fmla="*/ 38100 w 179912"/>
                <a:gd name="connsiteY1" fmla="*/ 98812 h 264022"/>
                <a:gd name="connsiteX2" fmla="*/ 169069 w 179912"/>
                <a:gd name="connsiteY2" fmla="*/ 36252 h 264022"/>
                <a:gd name="connsiteX3" fmla="*/ 178046 w 179912"/>
                <a:gd name="connsiteY3" fmla="*/ 10844 h 264022"/>
                <a:gd name="connsiteX4" fmla="*/ 152638 w 179912"/>
                <a:gd name="connsiteY4" fmla="*/ 1866 h 264022"/>
                <a:gd name="connsiteX5" fmla="*/ 10849 w 179912"/>
                <a:gd name="connsiteY5" fmla="*/ 69618 h 264022"/>
                <a:gd name="connsiteX6" fmla="*/ 0 w 179912"/>
                <a:gd name="connsiteY6" fmla="*/ 86801 h 264022"/>
                <a:gd name="connsiteX7" fmla="*/ 0 w 179912"/>
                <a:gd name="connsiteY7" fmla="*/ 244973 h 264022"/>
                <a:gd name="connsiteX8" fmla="*/ 19050 w 179912"/>
                <a:gd name="connsiteY8" fmla="*/ 264023 h 264022"/>
                <a:gd name="connsiteX9" fmla="*/ 19050 w 179912"/>
                <a:gd name="connsiteY9" fmla="*/ 264023 h 264022"/>
                <a:gd name="connsiteX10" fmla="*/ 38100 w 179912"/>
                <a:gd name="connsiteY10" fmla="*/ 244973 h 26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912" h="264022">
                  <a:moveTo>
                    <a:pt x="38100" y="244973"/>
                  </a:moveTo>
                  <a:lnTo>
                    <a:pt x="38100" y="98812"/>
                  </a:lnTo>
                  <a:lnTo>
                    <a:pt x="169069" y="36252"/>
                  </a:lnTo>
                  <a:cubicBezTo>
                    <a:pt x="178564" y="31715"/>
                    <a:pt x="182583" y="20339"/>
                    <a:pt x="178046" y="10844"/>
                  </a:cubicBezTo>
                  <a:cubicBezTo>
                    <a:pt x="173509" y="1348"/>
                    <a:pt x="162134" y="-2671"/>
                    <a:pt x="152638" y="1866"/>
                  </a:cubicBezTo>
                  <a:lnTo>
                    <a:pt x="10849" y="69618"/>
                  </a:lnTo>
                  <a:cubicBezTo>
                    <a:pt x="4224" y="72777"/>
                    <a:pt x="5" y="79462"/>
                    <a:pt x="0" y="86801"/>
                  </a:cubicBezTo>
                  <a:lnTo>
                    <a:pt x="0" y="244973"/>
                  </a:lnTo>
                  <a:cubicBezTo>
                    <a:pt x="0" y="255494"/>
                    <a:pt x="8529" y="264023"/>
                    <a:pt x="19050" y="264023"/>
                  </a:cubicBezTo>
                  <a:lnTo>
                    <a:pt x="19050" y="264023"/>
                  </a:lnTo>
                  <a:cubicBezTo>
                    <a:pt x="29571" y="264023"/>
                    <a:pt x="38100" y="255494"/>
                    <a:pt x="38100" y="244973"/>
                  </a:cubicBez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7E98A1E-1934-484B-BF33-72B82CE77EAD}"/>
                </a:ext>
              </a:extLst>
            </p:cNvPr>
            <p:cNvSpPr/>
            <p:nvPr/>
          </p:nvSpPr>
          <p:spPr>
            <a:xfrm>
              <a:off x="8420354" y="2729611"/>
              <a:ext cx="179912" cy="263975"/>
            </a:xfrm>
            <a:custGeom>
              <a:avLst/>
              <a:gdLst>
                <a:gd name="connsiteX0" fmla="*/ 179912 w 179912"/>
                <a:gd name="connsiteY0" fmla="*/ 244925 h 263975"/>
                <a:gd name="connsiteX1" fmla="*/ 179912 w 179912"/>
                <a:gd name="connsiteY1" fmla="*/ 86753 h 263975"/>
                <a:gd name="connsiteX2" fmla="*/ 169073 w 179912"/>
                <a:gd name="connsiteY2" fmla="*/ 69608 h 263975"/>
                <a:gd name="connsiteX3" fmla="*/ 27274 w 179912"/>
                <a:gd name="connsiteY3" fmla="*/ 1866 h 263975"/>
                <a:gd name="connsiteX4" fmla="*/ 1866 w 179912"/>
                <a:gd name="connsiteY4" fmla="*/ 10844 h 263975"/>
                <a:gd name="connsiteX5" fmla="*/ 10844 w 179912"/>
                <a:gd name="connsiteY5" fmla="*/ 36252 h 263975"/>
                <a:gd name="connsiteX6" fmla="*/ 141812 w 179912"/>
                <a:gd name="connsiteY6" fmla="*/ 98764 h 263975"/>
                <a:gd name="connsiteX7" fmla="*/ 141812 w 179912"/>
                <a:gd name="connsiteY7" fmla="*/ 244925 h 263975"/>
                <a:gd name="connsiteX8" fmla="*/ 160862 w 179912"/>
                <a:gd name="connsiteY8" fmla="*/ 263975 h 263975"/>
                <a:gd name="connsiteX9" fmla="*/ 179912 w 179912"/>
                <a:gd name="connsiteY9" fmla="*/ 244925 h 26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912" h="263975">
                  <a:moveTo>
                    <a:pt x="179912" y="244925"/>
                  </a:moveTo>
                  <a:lnTo>
                    <a:pt x="179912" y="86753"/>
                  </a:lnTo>
                  <a:cubicBezTo>
                    <a:pt x="179895" y="79429"/>
                    <a:pt x="175681" y="72765"/>
                    <a:pt x="169073" y="69608"/>
                  </a:cubicBezTo>
                  <a:lnTo>
                    <a:pt x="27274" y="1866"/>
                  </a:lnTo>
                  <a:cubicBezTo>
                    <a:pt x="17779" y="-2671"/>
                    <a:pt x="6403" y="1348"/>
                    <a:pt x="1866" y="10844"/>
                  </a:cubicBezTo>
                  <a:cubicBezTo>
                    <a:pt x="-2671" y="20339"/>
                    <a:pt x="1348" y="31715"/>
                    <a:pt x="10844" y="36252"/>
                  </a:cubicBezTo>
                  <a:lnTo>
                    <a:pt x="141812" y="98764"/>
                  </a:lnTo>
                  <a:lnTo>
                    <a:pt x="141812" y="244925"/>
                  </a:lnTo>
                  <a:cubicBezTo>
                    <a:pt x="141812" y="255447"/>
                    <a:pt x="150341" y="263975"/>
                    <a:pt x="160862" y="263975"/>
                  </a:cubicBezTo>
                  <a:cubicBezTo>
                    <a:pt x="171384" y="263975"/>
                    <a:pt x="179912" y="255447"/>
                    <a:pt x="179912" y="244925"/>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696999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ppt/theme/themeOverride2.xml><?xml version="1.0" encoding="utf-8"?>
<a:themeOverride xmlns:a="http://schemas.openxmlformats.org/drawingml/2006/main">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BA7836FE01265448CE35DBD83ECBC20" ma:contentTypeVersion="7" ma:contentTypeDescription="Create a new document." ma:contentTypeScope="" ma:versionID="7d8d67384358c1f67d9a20fef5353b77">
  <xsd:schema xmlns:xsd="http://www.w3.org/2001/XMLSchema" xmlns:xs="http://www.w3.org/2001/XMLSchema" xmlns:p="http://schemas.microsoft.com/office/2006/metadata/properties" xmlns:ns2="012c6a72-1f1f-48df-bc7c-b0b4dc9b629e" xmlns:ns3="3bada437-31df-4ba2-92ad-dacf49b58384" targetNamespace="http://schemas.microsoft.com/office/2006/metadata/properties" ma:root="true" ma:fieldsID="e63a92f388471f2170bc9201f6a97538" ns2:_="" ns3:_="">
    <xsd:import namespace="012c6a72-1f1f-48df-bc7c-b0b4dc9b629e"/>
    <xsd:import namespace="3bada437-31df-4ba2-92ad-dacf49b583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2c6a72-1f1f-48df-bc7c-b0b4dc9b6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ada437-31df-4ba2-92ad-dacf49b583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274C96-AAAB-4A53-AE16-5A0AADBD1E54}">
  <ds:schemaRefs>
    <ds:schemaRef ds:uri="http://schemas.microsoft.com/sharepoint/v3/contenttype/forms"/>
  </ds:schemaRefs>
</ds:datastoreItem>
</file>

<file path=customXml/itemProps2.xml><?xml version="1.0" encoding="utf-8"?>
<ds:datastoreItem xmlns:ds="http://schemas.openxmlformats.org/officeDocument/2006/customXml" ds:itemID="{1370A9FB-529E-490E-9BD2-FB0C8AC7F7E3}">
  <ds:schemaRefs>
    <ds:schemaRef ds:uri="http://schemas.microsoft.com/office/2006/documentManagement/types"/>
    <ds:schemaRef ds:uri="3bada437-31df-4ba2-92ad-dacf49b58384"/>
    <ds:schemaRef ds:uri="http://purl.org/dc/dcmitype/"/>
    <ds:schemaRef ds:uri="http://schemas.microsoft.com/office/infopath/2007/PartnerControls"/>
    <ds:schemaRef ds:uri="http://schemas.openxmlformats.org/package/2006/metadata/core-properties"/>
    <ds:schemaRef ds:uri="012c6a72-1f1f-48df-bc7c-b0b4dc9b629e"/>
    <ds:schemaRef ds:uri="http://purl.org/dc/elements/1.1/"/>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D7DCC8AC-501A-4792-AEAE-06EA6C1A33CC}">
  <ds:schemaRefs>
    <ds:schemaRef ds:uri="012c6a72-1f1f-48df-bc7c-b0b4dc9b629e"/>
    <ds:schemaRef ds:uri="3bada437-31df-4ba2-92ad-dacf49b583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6166</TotalTime>
  <Words>3025</Words>
  <Application>Microsoft Office PowerPoint</Application>
  <PresentationFormat>Widescreen</PresentationFormat>
  <Paragraphs>459</Paragraphs>
  <Slides>32</Slides>
  <Notes>29</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32</vt:i4>
      </vt:variant>
    </vt:vector>
  </HeadingPairs>
  <TitlesOfParts>
    <vt:vector size="52" baseType="lpstr">
      <vt:lpstr>Arial</vt:lpstr>
      <vt:lpstr>Calibri</vt:lpstr>
      <vt:lpstr>Calibri Light</vt:lpstr>
      <vt:lpstr>Consolas</vt:lpstr>
      <vt:lpstr>Poppins</vt:lpstr>
      <vt:lpstr>Segoe </vt:lpstr>
      <vt:lpstr>Segoe UI</vt:lpstr>
      <vt:lpstr>Segoe UI </vt:lpstr>
      <vt:lpstr>Segoe UI Light</vt:lpstr>
      <vt:lpstr>Segoe UI Semibold</vt:lpstr>
      <vt:lpstr>Segoe UI Semilight</vt:lpstr>
      <vt:lpstr>SegoeUI</vt:lpstr>
      <vt:lpstr>Ubuntu</vt:lpstr>
      <vt:lpstr>Wingdings</vt:lpstr>
      <vt:lpstr>Office Theme</vt:lpstr>
      <vt:lpstr>Black Template</vt:lpstr>
      <vt:lpstr>Dynamics 365</vt:lpstr>
      <vt:lpstr>1_Dynamics 365</vt:lpstr>
      <vt:lpstr>9-51120_Microsoft_Ready_Template_Light</vt:lpstr>
      <vt:lpstr>Document template - Corp grid</vt:lpstr>
      <vt:lpstr>PowerPoint Presentation</vt:lpstr>
      <vt:lpstr>Agenda</vt:lpstr>
      <vt:lpstr>Why is being well-architected important?</vt:lpstr>
      <vt:lpstr>PowerPoint Presentation</vt:lpstr>
      <vt:lpstr>Well-architected solutions enable— cost savings in security spend</vt:lpstr>
      <vt:lpstr>Well-architected solutions enable— cost savings with resiliency, high-availability, and security automation strategies</vt:lpstr>
      <vt:lpstr>Overview: Azure Well-Architected Framework</vt:lpstr>
      <vt:lpstr>Well-architect &amp; optimize workloads for success</vt:lpstr>
      <vt:lpstr>Microsoft Azure Well-Architected Framework</vt:lpstr>
      <vt:lpstr>Cost Optimization</vt:lpstr>
      <vt:lpstr>Cost Optimization - Demo</vt:lpstr>
      <vt:lpstr>Azure Advisor</vt:lpstr>
      <vt:lpstr>Azure Cost Management + Billing Power BI App</vt:lpstr>
      <vt:lpstr>PowerPoint Presentation</vt:lpstr>
      <vt:lpstr>Operational Excellence </vt:lpstr>
      <vt:lpstr>Performance Efficiency  </vt:lpstr>
      <vt:lpstr>Reliability  </vt:lpstr>
      <vt:lpstr>Reliability  </vt:lpstr>
      <vt:lpstr>PowerPoint Presentation</vt:lpstr>
      <vt:lpstr>Azure Front door - Demo</vt:lpstr>
      <vt:lpstr>PowerPoint Presentation</vt:lpstr>
      <vt:lpstr>PowerPoint Presentation</vt:lpstr>
      <vt:lpstr>PowerPoint Presentation</vt:lpstr>
      <vt:lpstr>Security  </vt:lpstr>
      <vt:lpstr>Azure Advisor – Security - Demo</vt:lpstr>
      <vt:lpstr>PowerPoint Presentation</vt:lpstr>
      <vt:lpstr>Best practices to drive workload quality</vt:lpstr>
      <vt:lpstr>Overcoming workload quality inhibitors</vt:lpstr>
      <vt:lpstr>Overcoming workload quality inhibitors</vt:lpstr>
      <vt:lpstr>Summary</vt:lpstr>
      <vt:lpstr>Where to start?</vt:lpstr>
      <vt:lpstr>Document or presentation 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Baker</dc:creator>
  <cp:lastModifiedBy>Maheshkumar Rajarathinavel</cp:lastModifiedBy>
  <cp:revision>300</cp:revision>
  <dcterms:created xsi:type="dcterms:W3CDTF">2020-04-22T21:43:32Z</dcterms:created>
  <dcterms:modified xsi:type="dcterms:W3CDTF">2020-11-13T17:27:04Z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2020-04-23T19:19:15.2854321Z</vt:lpwstr>
  </property>
  <property fmtid="{D5CDD505-2E9C-101B-9397-08002B2CF9AE}" pid="5" name="MSIP_Label_f42aa342-8706-4288-bd11-ebb85995028c_Name">
    <vt:lpwstr>General</vt:lpwstr>
  </property>
  <property fmtid="{D5CDD505-2E9C-101B-9397-08002B2CF9AE}" pid="6" name="MSIP_Label_f42aa342-8706-4288-bd11-ebb85995028c_ActionId">
    <vt:lpwstr>da418403-2eee-4b22-abfd-bdd2f40625fd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0x010100BBA7836FE01265448CE35DBD83ECBC20</vt:lpwstr>
  </property>
</Properties>
</file>